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29447a4_0_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029447a4_0_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04ffb3df_0_19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04ffb3df_0_19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04ffb3df_0_2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04ffb3df_0_2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2c269a29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2c269a29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2c269a2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2c269a2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4ffb3df_0_2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4ffb3df_0_2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2c269a29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2c269a29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04ffb3df_0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04ffb3df_0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029447a4_0_2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029447a4_0_2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04ffb3df_0_16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04ffb3df_0_16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029447a4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029447a4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04ffb3df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04ffb3df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04ffb3df_0_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04ffb3df_0_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04ffb3df_0_1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04ffb3df_0_1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04ffb3df_0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04ffb3df_0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04ffb3df_0_1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04ffb3df_0_1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4ffb3df_0_9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04ffb3df_0_9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029447a4_0_2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029447a4_0_2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029447a4_0_1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029447a4_0_1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04ffb3df_0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04ffb3df_0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029447a4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029447a4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029447a4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029447a4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04ffb3df_0_8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04ffb3df_0_8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04ffb3df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04ffb3df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04ffb3df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04ffb3df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04ffb3df_0_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04ffb3df_0_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04ffb3df_0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04ffb3df_0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304ffb3df_0_2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304ffb3df_0_2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2be16f06640b6e3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2be16f06640b6e3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04ffb3df_0_23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304ffb3df_0_23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304ffb3df_0_2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04ffb3df_0_2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04ffb3df_0_2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04ffb3df_0_2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029447a4_0_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029447a4_0_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04ffb3df_0_2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04ffb3df_0_2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04ffb3df_0_25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04ffb3df_0_25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04ffb3df_0_26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04ffb3df_0_26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04ffb3df_0_2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04ffb3df_0_2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04ffb3df_0_2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04ffb3df_0_2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0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029447a4_0_18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029447a4_0_18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029447a4_0_19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029447a4_0_1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029447a4_0_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029447a4_0_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029447a4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029447a4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029447a4_0_7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029447a4_0_7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5" name="Google Shape;105;p26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/>
          <p:nvPr/>
        </p:nvSpPr>
        <p:spPr>
          <a:xfrm>
            <a:off x="2292120" y="1768680"/>
            <a:ext cx="54950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5E8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165960"/>
            <a:ext cx="907164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900000"/>
            <a:ext cx="9071640" cy="59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5084280" y="7218000"/>
            <a:ext cx="4995000" cy="3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5E8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7225200" y="2401299"/>
            <a:ext cx="2913246" cy="3207600"/>
          </a:xfrm>
          <a:prstGeom prst="irregularSeal1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1800" y="0"/>
            <a:ext cx="7223400" cy="7560000"/>
          </a:xfrm>
          <a:prstGeom prst="rect">
            <a:avLst/>
          </a:prstGeom>
          <a:solidFill>
            <a:srgbClr val="245E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7"/>
          <p:cNvSpPr txBox="1"/>
          <p:nvPr/>
        </p:nvSpPr>
        <p:spPr>
          <a:xfrm>
            <a:off x="1513800" y="1998720"/>
            <a:ext cx="4730760" cy="3619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Programació 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orientada a objectes</a:t>
            </a:r>
            <a:r>
              <a:rPr b="1" lang="ca-ES" sz="9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b="1" sz="9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9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en Java</a:t>
            </a:r>
            <a:endParaRPr b="0" i="0" sz="1800" u="none" cap="none" strike="noStrike">
              <a:solidFill>
                <a:srgbClr val="FFFFFF"/>
              </a:solidFill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587350" y="5989925"/>
            <a:ext cx="23340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-ES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M03 Programació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UF4. Nf1. classes i objectes</a:t>
            </a:r>
            <a:endParaRPr b="1" sz="2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115" name="Google Shape;115;p27"/>
          <p:cNvGrpSpPr/>
          <p:nvPr/>
        </p:nvGrpSpPr>
        <p:grpSpPr>
          <a:xfrm>
            <a:off x="7546325" y="3308474"/>
            <a:ext cx="2130999" cy="1958549"/>
            <a:chOff x="7546325" y="3308474"/>
            <a:chExt cx="2130999" cy="1958549"/>
          </a:xfrm>
        </p:grpSpPr>
        <p:sp>
          <p:nvSpPr>
            <p:cNvPr id="116" name="Google Shape;116;p27"/>
            <p:cNvSpPr/>
            <p:nvPr/>
          </p:nvSpPr>
          <p:spPr>
            <a:xfrm>
              <a:off x="7817899" y="3433370"/>
              <a:ext cx="1800600" cy="16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063" y="3308474"/>
              <a:ext cx="1286261" cy="1122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6325" y="3489634"/>
              <a:ext cx="1078748" cy="941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06609" y="3849869"/>
              <a:ext cx="1623286" cy="14171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375" y="536359"/>
            <a:ext cx="1144599" cy="212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2142200" y="6019425"/>
            <a:ext cx="37887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297"/>
                </a:solidFill>
                <a:latin typeface="Amatic SC"/>
                <a:ea typeface="Amatic SC"/>
                <a:cs typeface="Amatic SC"/>
                <a:sym typeface="Amatic SC"/>
              </a:rPr>
              <a:t>Classes i objectes</a:t>
            </a:r>
            <a:endParaRPr sz="3600">
              <a:solidFill>
                <a:srgbClr val="FFF297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2213025" y="525700"/>
            <a:ext cx="71346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Amb els modificadors s’indica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l’accés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a mètodes i propietats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4096475" y="2683013"/>
            <a:ext cx="2142300" cy="832200"/>
          </a:xfrm>
          <a:prstGeom prst="roundRect">
            <a:avLst>
              <a:gd fmla="val 16667" name="adj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Inconsolata"/>
                <a:ea typeface="Inconsolata"/>
                <a:cs typeface="Inconsolata"/>
                <a:sym typeface="Inconsolata"/>
              </a:rPr>
              <a:t>public</a:t>
            </a:r>
            <a:endParaRPr sz="3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4096475" y="4580054"/>
            <a:ext cx="2142300" cy="832200"/>
          </a:xfrm>
          <a:prstGeom prst="roundRect">
            <a:avLst>
              <a:gd fmla="val 16667" name="adj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Inconsolata"/>
                <a:ea typeface="Inconsolata"/>
                <a:cs typeface="Inconsolata"/>
                <a:sym typeface="Inconsolata"/>
              </a:rPr>
              <a:t>protected</a:t>
            </a:r>
            <a:endParaRPr sz="3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4096475" y="3631533"/>
            <a:ext cx="2142300" cy="832200"/>
          </a:xfrm>
          <a:prstGeom prst="roundRect">
            <a:avLst>
              <a:gd fmla="val 16667" name="adj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Inconsolata"/>
                <a:ea typeface="Inconsolata"/>
                <a:cs typeface="Inconsolata"/>
                <a:sym typeface="Inconsolata"/>
              </a:rPr>
              <a:t>private</a:t>
            </a:r>
            <a:endParaRPr sz="3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096475" y="5528575"/>
            <a:ext cx="2142300" cy="832200"/>
          </a:xfrm>
          <a:prstGeom prst="roundRect">
            <a:avLst>
              <a:gd fmla="val 16667" name="adj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7615175" y="2113900"/>
            <a:ext cx="1717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Accessible per tothom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6344925" y="2438639"/>
            <a:ext cx="1270250" cy="641875"/>
          </a:xfrm>
          <a:custGeom>
            <a:rect b="b" l="l" r="r" t="t"/>
            <a:pathLst>
              <a:path extrusionOk="0" h="25675" w="50810">
                <a:moveTo>
                  <a:pt x="0" y="25675"/>
                </a:moveTo>
                <a:cubicBezTo>
                  <a:pt x="9721" y="20119"/>
                  <a:pt x="16639" y="8752"/>
                  <a:pt x="27618" y="6554"/>
                </a:cubicBezTo>
                <a:cubicBezTo>
                  <a:pt x="32947" y="5487"/>
                  <a:pt x="38577" y="4781"/>
                  <a:pt x="43906" y="5846"/>
                </a:cubicBezTo>
                <a:cubicBezTo>
                  <a:pt x="46040" y="6273"/>
                  <a:pt x="48741" y="8803"/>
                  <a:pt x="50279" y="7263"/>
                </a:cubicBezTo>
                <a:cubicBezTo>
                  <a:pt x="52402" y="5137"/>
                  <a:pt x="43906" y="3893"/>
                  <a:pt x="43906" y="889"/>
                </a:cubicBezTo>
                <a:cubicBezTo>
                  <a:pt x="43906" y="-1953"/>
                  <a:pt x="50279" y="3712"/>
                  <a:pt x="50279" y="6554"/>
                </a:cubicBezTo>
                <a:cubicBezTo>
                  <a:pt x="50279" y="9245"/>
                  <a:pt x="45808" y="9607"/>
                  <a:pt x="43906" y="1151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Google Shape;227;p36"/>
          <p:cNvSpPr txBox="1"/>
          <p:nvPr/>
        </p:nvSpPr>
        <p:spPr>
          <a:xfrm>
            <a:off x="1002875" y="2213025"/>
            <a:ext cx="17172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Accessible només internament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822676" y="2890950"/>
            <a:ext cx="1139453" cy="1127900"/>
          </a:xfrm>
          <a:custGeom>
            <a:rect b="b" l="l" r="r" t="t"/>
            <a:pathLst>
              <a:path extrusionOk="0" h="45116" w="49263">
                <a:moveTo>
                  <a:pt x="49263" y="45116"/>
                </a:moveTo>
                <a:cubicBezTo>
                  <a:pt x="43108" y="42038"/>
                  <a:pt x="35430" y="41732"/>
                  <a:pt x="30143" y="37326"/>
                </a:cubicBezTo>
                <a:cubicBezTo>
                  <a:pt x="24700" y="32790"/>
                  <a:pt x="22008" y="25549"/>
                  <a:pt x="19520" y="18914"/>
                </a:cubicBezTo>
                <a:cubicBezTo>
                  <a:pt x="17345" y="13112"/>
                  <a:pt x="11368" y="8377"/>
                  <a:pt x="5357" y="6875"/>
                </a:cubicBezTo>
                <a:cubicBezTo>
                  <a:pt x="3821" y="6491"/>
                  <a:pt x="2282" y="3893"/>
                  <a:pt x="3232" y="2626"/>
                </a:cubicBezTo>
                <a:cubicBezTo>
                  <a:pt x="3833" y="1825"/>
                  <a:pt x="5357" y="-501"/>
                  <a:pt x="5357" y="501"/>
                </a:cubicBezTo>
                <a:cubicBezTo>
                  <a:pt x="5357" y="3382"/>
                  <a:pt x="-1198" y="5185"/>
                  <a:pt x="400" y="7583"/>
                </a:cubicBezTo>
                <a:cubicBezTo>
                  <a:pt x="2531" y="10780"/>
                  <a:pt x="6058" y="12883"/>
                  <a:pt x="8189" y="16081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Google Shape;229;p36"/>
          <p:cNvSpPr txBox="1"/>
          <p:nvPr/>
        </p:nvSpPr>
        <p:spPr>
          <a:xfrm>
            <a:off x="7615175" y="4202050"/>
            <a:ext cx="17172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Accessible només pels descendents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6373500" y="4874550"/>
            <a:ext cx="1116300" cy="330475"/>
          </a:xfrm>
          <a:custGeom>
            <a:rect b="b" l="l" r="r" t="t"/>
            <a:pathLst>
              <a:path extrusionOk="0" h="13219" w="44652">
                <a:moveTo>
                  <a:pt x="0" y="6845"/>
                </a:moveTo>
                <a:cubicBezTo>
                  <a:pt x="9989" y="9700"/>
                  <a:pt x="20874" y="7606"/>
                  <a:pt x="31159" y="6137"/>
                </a:cubicBezTo>
                <a:cubicBezTo>
                  <a:pt x="33772" y="5764"/>
                  <a:pt x="36346" y="5155"/>
                  <a:pt x="38949" y="4721"/>
                </a:cubicBezTo>
                <a:cubicBezTo>
                  <a:pt x="40595" y="4447"/>
                  <a:pt x="45399" y="4760"/>
                  <a:pt x="43906" y="4013"/>
                </a:cubicBezTo>
                <a:cubicBezTo>
                  <a:pt x="41702" y="2911"/>
                  <a:pt x="39195" y="2565"/>
                  <a:pt x="36825" y="1888"/>
                </a:cubicBezTo>
                <a:cubicBezTo>
                  <a:pt x="35810" y="1598"/>
                  <a:pt x="33048" y="0"/>
                  <a:pt x="33992" y="472"/>
                </a:cubicBezTo>
                <a:cubicBezTo>
                  <a:pt x="37297" y="2124"/>
                  <a:pt x="43906" y="1734"/>
                  <a:pt x="43906" y="5429"/>
                </a:cubicBezTo>
                <a:cubicBezTo>
                  <a:pt x="43906" y="8507"/>
                  <a:pt x="40325" y="10466"/>
                  <a:pt x="38949" y="1321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Google Shape;231;p36"/>
          <p:cNvSpPr txBox="1"/>
          <p:nvPr/>
        </p:nvSpPr>
        <p:spPr>
          <a:xfrm>
            <a:off x="1105475" y="4463725"/>
            <a:ext cx="17172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Accessible pels del mateix </a:t>
            </a:r>
            <a:r>
              <a:rPr b="1"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package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2935275" y="5311250"/>
            <a:ext cx="1030450" cy="619650"/>
          </a:xfrm>
          <a:custGeom>
            <a:rect b="b" l="l" r="r" t="t"/>
            <a:pathLst>
              <a:path extrusionOk="0" h="24786" w="41218">
                <a:moveTo>
                  <a:pt x="41218" y="24786"/>
                </a:moveTo>
                <a:cubicBezTo>
                  <a:pt x="31603" y="23584"/>
                  <a:pt x="25450" y="13482"/>
                  <a:pt x="17141" y="8498"/>
                </a:cubicBezTo>
                <a:cubicBezTo>
                  <a:pt x="14131" y="6693"/>
                  <a:pt x="10735" y="4957"/>
                  <a:pt x="7226" y="4957"/>
                </a:cubicBezTo>
                <a:cubicBezTo>
                  <a:pt x="5790" y="4957"/>
                  <a:pt x="2977" y="2813"/>
                  <a:pt x="2977" y="4249"/>
                </a:cubicBezTo>
                <a:cubicBezTo>
                  <a:pt x="2977" y="7002"/>
                  <a:pt x="9429" y="12982"/>
                  <a:pt x="7226" y="11331"/>
                </a:cubicBezTo>
                <a:cubicBezTo>
                  <a:pt x="4555" y="9329"/>
                  <a:pt x="800" y="7522"/>
                  <a:pt x="145" y="4249"/>
                </a:cubicBezTo>
                <a:cubicBezTo>
                  <a:pt x="-435" y="1349"/>
                  <a:pt x="5289" y="1323"/>
                  <a:pt x="7934" y="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6171800" y="5834925"/>
            <a:ext cx="2815020" cy="733320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080400" y="4182000"/>
            <a:ext cx="2815020" cy="584280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613650" y="525700"/>
            <a:ext cx="58839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En Java són habituals els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getters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i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setters 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 les propietats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25" y="3070458"/>
            <a:ext cx="3257269" cy="158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3080400" y="5077275"/>
            <a:ext cx="28149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Els getters recuperen informació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547" y="3948051"/>
            <a:ext cx="2314254" cy="24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6497550" y="2432575"/>
            <a:ext cx="28149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Els setters posen informació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/>
          <p:nvPr/>
        </p:nvSpPr>
        <p:spPr>
          <a:xfrm>
            <a:off x="796675" y="1469450"/>
            <a:ext cx="8444700" cy="543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private</a:t>
            </a:r>
            <a:r>
              <a:rPr b="1" lang="ca-ES" sz="30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color;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public String getColor() {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     return color;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public void setColor(String c) {</a:t>
            </a:r>
            <a:endParaRPr b="1" sz="30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       color = c;</a:t>
            </a:r>
            <a:endParaRPr b="1" sz="30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     }     </a:t>
            </a:r>
            <a:endParaRPr b="1" sz="30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6604100" y="314650"/>
            <a:ext cx="29205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S’afegeix el nom de la propietat al darrere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6391699" y="1398625"/>
            <a:ext cx="1221119" cy="1707079"/>
          </a:xfrm>
          <a:custGeom>
            <a:rect b="b" l="l" r="r" t="t"/>
            <a:pathLst>
              <a:path extrusionOk="0" h="53413" w="42470">
                <a:moveTo>
                  <a:pt x="42470" y="0"/>
                </a:moveTo>
                <a:cubicBezTo>
                  <a:pt x="32724" y="10829"/>
                  <a:pt x="22225" y="21162"/>
                  <a:pt x="14143" y="33283"/>
                </a:cubicBezTo>
                <a:cubicBezTo>
                  <a:pt x="11236" y="37644"/>
                  <a:pt x="7845" y="41669"/>
                  <a:pt x="4937" y="46030"/>
                </a:cubicBezTo>
                <a:cubicBezTo>
                  <a:pt x="3993" y="47446"/>
                  <a:pt x="3126" y="48917"/>
                  <a:pt x="2105" y="50279"/>
                </a:cubicBezTo>
                <a:cubicBezTo>
                  <a:pt x="1594" y="50960"/>
                  <a:pt x="1069" y="53166"/>
                  <a:pt x="688" y="52404"/>
                </a:cubicBezTo>
                <a:cubicBezTo>
                  <a:pt x="-688" y="49651"/>
                  <a:pt x="961" y="46245"/>
                  <a:pt x="1396" y="43198"/>
                </a:cubicBezTo>
                <a:cubicBezTo>
                  <a:pt x="1546" y="42146"/>
                  <a:pt x="1396" y="40011"/>
                  <a:pt x="1396" y="41073"/>
                </a:cubicBezTo>
                <a:cubicBezTo>
                  <a:pt x="1396" y="45093"/>
                  <a:pt x="-1760" y="52008"/>
                  <a:pt x="2105" y="53112"/>
                </a:cubicBezTo>
                <a:cubicBezTo>
                  <a:pt x="5848" y="54181"/>
                  <a:pt x="9742" y="51512"/>
                  <a:pt x="13435" y="5027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Google Shape;251;p38"/>
          <p:cNvSpPr/>
          <p:nvPr/>
        </p:nvSpPr>
        <p:spPr>
          <a:xfrm>
            <a:off x="5796645" y="1451750"/>
            <a:ext cx="2652550" cy="3045100"/>
          </a:xfrm>
          <a:custGeom>
            <a:rect b="b" l="l" r="r" t="t"/>
            <a:pathLst>
              <a:path extrusionOk="0" h="121804" w="106102">
                <a:moveTo>
                  <a:pt x="103097" y="0"/>
                </a:moveTo>
                <a:cubicBezTo>
                  <a:pt x="109251" y="14361"/>
                  <a:pt x="104151" y="31806"/>
                  <a:pt x="99556" y="46739"/>
                </a:cubicBezTo>
                <a:cubicBezTo>
                  <a:pt x="95271" y="60663"/>
                  <a:pt x="92018" y="77867"/>
                  <a:pt x="79727" y="85688"/>
                </a:cubicBezTo>
                <a:cubicBezTo>
                  <a:pt x="62093" y="96909"/>
                  <a:pt x="40805" y="101775"/>
                  <a:pt x="20241" y="105516"/>
                </a:cubicBezTo>
                <a:cubicBezTo>
                  <a:pt x="15142" y="106443"/>
                  <a:pt x="10103" y="109324"/>
                  <a:pt x="6786" y="113306"/>
                </a:cubicBezTo>
                <a:cubicBezTo>
                  <a:pt x="5360" y="115017"/>
                  <a:pt x="4480" y="117119"/>
                  <a:pt x="3245" y="118972"/>
                </a:cubicBezTo>
                <a:cubicBezTo>
                  <a:pt x="2831" y="119593"/>
                  <a:pt x="2773" y="121804"/>
                  <a:pt x="2537" y="121096"/>
                </a:cubicBezTo>
                <a:cubicBezTo>
                  <a:pt x="1542" y="118108"/>
                  <a:pt x="858" y="115008"/>
                  <a:pt x="413" y="111890"/>
                </a:cubicBezTo>
                <a:cubicBezTo>
                  <a:pt x="263" y="110838"/>
                  <a:pt x="-338" y="109014"/>
                  <a:pt x="413" y="109765"/>
                </a:cubicBezTo>
                <a:cubicBezTo>
                  <a:pt x="2894" y="112246"/>
                  <a:pt x="527" y="118918"/>
                  <a:pt x="3953" y="119680"/>
                </a:cubicBezTo>
                <a:cubicBezTo>
                  <a:pt x="6958" y="120348"/>
                  <a:pt x="10082" y="118972"/>
                  <a:pt x="13160" y="1189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/>
          <p:nvPr/>
        </p:nvSpPr>
        <p:spPr>
          <a:xfrm>
            <a:off x="796675" y="2276025"/>
            <a:ext cx="8444700" cy="46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private</a:t>
            </a:r>
            <a:r>
              <a:rPr b="1" lang="ca-ES" sz="30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vehicle;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public boolean isVehicle() {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     return vehicle;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b="1" sz="3000">
              <a:solidFill>
                <a:srgbClr val="F6B26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6604100" y="467050"/>
            <a:ext cx="29205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Els Getters en booleans es comencen amb </a:t>
            </a:r>
            <a:r>
              <a:rPr b="1" lang="ca-ES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endParaRPr b="1"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5944345" y="1625725"/>
            <a:ext cx="2411925" cy="2651850"/>
          </a:xfrm>
          <a:custGeom>
            <a:rect b="b" l="l" r="r" t="t"/>
            <a:pathLst>
              <a:path extrusionOk="0" h="106074" w="96477">
                <a:moveTo>
                  <a:pt x="96477" y="0"/>
                </a:moveTo>
                <a:cubicBezTo>
                  <a:pt x="89505" y="8965"/>
                  <a:pt x="90902" y="22029"/>
                  <a:pt x="88674" y="33165"/>
                </a:cubicBezTo>
                <a:cubicBezTo>
                  <a:pt x="86942" y="41820"/>
                  <a:pt x="81566" y="49331"/>
                  <a:pt x="77619" y="57226"/>
                </a:cubicBezTo>
                <a:cubicBezTo>
                  <a:pt x="76448" y="59569"/>
                  <a:pt x="76219" y="62528"/>
                  <a:pt x="74367" y="64380"/>
                </a:cubicBezTo>
                <a:cubicBezTo>
                  <a:pt x="65926" y="72821"/>
                  <a:pt x="53992" y="76936"/>
                  <a:pt x="43153" y="81938"/>
                </a:cubicBezTo>
                <a:cubicBezTo>
                  <a:pt x="36287" y="85106"/>
                  <a:pt x="30101" y="89758"/>
                  <a:pt x="22994" y="92342"/>
                </a:cubicBezTo>
                <a:cubicBezTo>
                  <a:pt x="17434" y="94364"/>
                  <a:pt x="12379" y="97620"/>
                  <a:pt x="7387" y="100796"/>
                </a:cubicBezTo>
                <a:cubicBezTo>
                  <a:pt x="5342" y="102097"/>
                  <a:pt x="2598" y="105762"/>
                  <a:pt x="884" y="104048"/>
                </a:cubicBezTo>
                <a:cubicBezTo>
                  <a:pt x="-1348" y="101816"/>
                  <a:pt x="1253" y="97175"/>
                  <a:pt x="3485" y="94943"/>
                </a:cubicBezTo>
                <a:cubicBezTo>
                  <a:pt x="5717" y="92711"/>
                  <a:pt x="642" y="100901"/>
                  <a:pt x="884" y="104048"/>
                </a:cubicBezTo>
                <a:cubicBezTo>
                  <a:pt x="1216" y="108371"/>
                  <a:pt x="9555" y="104048"/>
                  <a:pt x="13890" y="104048"/>
                </a:cubicBezTo>
              </a:path>
            </a:pathLst>
          </a:cu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4472775" y="4183225"/>
            <a:ext cx="4535784" cy="2845044"/>
          </a:xfrm>
          <a:prstGeom prst="irregularSeal1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/>
        </p:nvSpPr>
        <p:spPr>
          <a:xfrm>
            <a:off x="1034350" y="1122125"/>
            <a:ext cx="35157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000">
                <a:solidFill>
                  <a:srgbClr val="F3F3F3"/>
                </a:solidFill>
                <a:latin typeface="Amatic SC"/>
                <a:ea typeface="Amatic SC"/>
                <a:cs typeface="Amatic SC"/>
                <a:sym typeface="Amatic SC"/>
              </a:rPr>
              <a:t>Per què no accedir directament a les propietats en comptes de fer GETTERS i SETTERS?</a:t>
            </a:r>
            <a:endParaRPr sz="4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700" y="3564575"/>
            <a:ext cx="4105350" cy="32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613650" y="525700"/>
            <a:ext cx="71409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getters i setters permeten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tenir control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sobre els valors</a:t>
            </a:r>
            <a:endParaRPr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2127050" y="2478575"/>
            <a:ext cx="6955200" cy="42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private int any;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public void setAny(int nou)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if (nou &lt; 2016) {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any = nou;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6816350" y="4948750"/>
            <a:ext cx="22659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L’accés directe a la propietat no permet fer comprovacions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7002149" y="4231129"/>
            <a:ext cx="646050" cy="672925"/>
          </a:xfrm>
          <a:custGeom>
            <a:rect b="b" l="l" r="r" t="t"/>
            <a:pathLst>
              <a:path extrusionOk="0" h="26917" w="25842">
                <a:moveTo>
                  <a:pt x="25842" y="26917"/>
                </a:moveTo>
                <a:cubicBezTo>
                  <a:pt x="24761" y="22056"/>
                  <a:pt x="25129" y="16975"/>
                  <a:pt x="24425" y="12046"/>
                </a:cubicBezTo>
                <a:cubicBezTo>
                  <a:pt x="23897" y="8351"/>
                  <a:pt x="18879" y="6404"/>
                  <a:pt x="15219" y="5672"/>
                </a:cubicBezTo>
                <a:cubicBezTo>
                  <a:pt x="11905" y="5009"/>
                  <a:pt x="8583" y="4369"/>
                  <a:pt x="5305" y="3548"/>
                </a:cubicBezTo>
                <a:cubicBezTo>
                  <a:pt x="3912" y="3199"/>
                  <a:pt x="1056" y="1403"/>
                  <a:pt x="1056" y="2839"/>
                </a:cubicBezTo>
                <a:cubicBezTo>
                  <a:pt x="1056" y="6050"/>
                  <a:pt x="9932" y="10629"/>
                  <a:pt x="6721" y="10629"/>
                </a:cubicBezTo>
                <a:cubicBezTo>
                  <a:pt x="5445" y="10629"/>
                  <a:pt x="6122" y="9486"/>
                  <a:pt x="5305" y="8505"/>
                </a:cubicBezTo>
                <a:cubicBezTo>
                  <a:pt x="3699" y="6577"/>
                  <a:pt x="-1044" y="4927"/>
                  <a:pt x="348" y="2839"/>
                </a:cubicBezTo>
                <a:cubicBezTo>
                  <a:pt x="2255" y="-20"/>
                  <a:pt x="6825" y="7"/>
                  <a:pt x="10262" y="7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/>
          <p:nvPr/>
        </p:nvSpPr>
        <p:spPr>
          <a:xfrm>
            <a:off x="5137324" y="4263525"/>
            <a:ext cx="3934278" cy="2698704"/>
          </a:xfrm>
          <a:prstGeom prst="irregularSeal2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613650" y="525700"/>
            <a:ext cx="71409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Accedir directament a les propietats </a:t>
            </a:r>
            <a:r>
              <a:rPr b="1" lang="ca-ES" sz="3600">
                <a:solidFill>
                  <a:srgbClr val="FFF297"/>
                </a:solidFill>
                <a:latin typeface="Quicksand"/>
                <a:ea typeface="Quicksand"/>
                <a:cs typeface="Quicksand"/>
                <a:sym typeface="Quicksand"/>
              </a:rPr>
              <a:t>trencaria amb l’encapsulació</a:t>
            </a:r>
            <a:endParaRPr b="1" sz="3600">
              <a:solidFill>
                <a:srgbClr val="FFF29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979" y="3007900"/>
            <a:ext cx="2718400" cy="36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5364350" y="5275850"/>
            <a:ext cx="3841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Creació d’objectes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/>
        </p:nvSpPr>
        <p:spPr>
          <a:xfrm>
            <a:off x="745925" y="686875"/>
            <a:ext cx="4565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objectes es creen amb </a:t>
            </a:r>
            <a:r>
              <a:rPr b="1" lang="ca-ES" sz="48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new</a:t>
            </a:r>
            <a:endParaRPr b="1" i="0" sz="4800" u="none" cap="none" strike="noStrike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2613200" y="35959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00" y="3701253"/>
            <a:ext cx="1746575" cy="139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00" y="367216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/>
          <p:nvPr/>
        </p:nvSpPr>
        <p:spPr>
          <a:xfrm>
            <a:off x="4494773" y="4099971"/>
            <a:ext cx="20127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4616950" y="3409125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endParaRPr b="1" sz="3600">
              <a:solidFill>
                <a:srgbClr val="95CE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1827050" y="5473075"/>
            <a:ext cx="7399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</a:t>
            </a:r>
            <a:r>
              <a:rPr b="1" lang="ca-ES" sz="30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cotxet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new Cotxe();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6222113" y="26836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8" name="Google Shape;298;p44"/>
          <p:cNvSpPr/>
          <p:nvPr/>
        </p:nvSpPr>
        <p:spPr>
          <a:xfrm>
            <a:off x="6904625" y="334607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/>
        </p:nvSpPr>
        <p:spPr>
          <a:xfrm>
            <a:off x="745925" y="686875"/>
            <a:ext cx="4016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Cada new crea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un objecte nou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2613200" y="35959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00" y="3701253"/>
            <a:ext cx="1746575" cy="139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00" y="367216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/>
          <p:nvPr/>
        </p:nvSpPr>
        <p:spPr>
          <a:xfrm>
            <a:off x="4494773" y="4099971"/>
            <a:ext cx="20127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 txBox="1"/>
          <p:nvPr/>
        </p:nvSpPr>
        <p:spPr>
          <a:xfrm>
            <a:off x="4616950" y="3409125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endParaRPr b="1" sz="3600">
              <a:solidFill>
                <a:srgbClr val="95CE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1827050" y="5473075"/>
            <a:ext cx="7399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</a:t>
            </a:r>
            <a:r>
              <a:rPr b="1"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cotxet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new Cotxe();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</a:t>
            </a:r>
            <a:r>
              <a:rPr b="1"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voiture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new Cotxe();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6222113" y="26836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voiture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6904625" y="334607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45"/>
          <p:cNvSpPr/>
          <p:nvPr/>
        </p:nvSpPr>
        <p:spPr>
          <a:xfrm rot="-2058925">
            <a:off x="4061558" y="2722855"/>
            <a:ext cx="2012600" cy="6018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 txBox="1"/>
          <p:nvPr/>
        </p:nvSpPr>
        <p:spPr>
          <a:xfrm rot="-2058840">
            <a:off x="3846846" y="2233763"/>
            <a:ext cx="1451764" cy="6908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endParaRPr b="1" sz="3600">
              <a:solidFill>
                <a:srgbClr val="95CE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687" y="1162628"/>
            <a:ext cx="1746575" cy="13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/>
        </p:nvSpPr>
        <p:spPr>
          <a:xfrm>
            <a:off x="7821263" y="471725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6" name="Google Shape;316;p45"/>
          <p:cNvSpPr/>
          <p:nvPr/>
        </p:nvSpPr>
        <p:spPr>
          <a:xfrm>
            <a:off x="7486503" y="1120488"/>
            <a:ext cx="1070275" cy="573375"/>
          </a:xfrm>
          <a:custGeom>
            <a:rect b="b" l="l" r="r" t="t"/>
            <a:pathLst>
              <a:path extrusionOk="0" h="22935" w="42811">
                <a:moveTo>
                  <a:pt x="42811" y="0"/>
                </a:moveTo>
                <a:cubicBezTo>
                  <a:pt x="38759" y="9452"/>
                  <a:pt x="26789" y="14833"/>
                  <a:pt x="16609" y="16287"/>
                </a:cubicBezTo>
                <a:cubicBezTo>
                  <a:pt x="12636" y="16854"/>
                  <a:pt x="8505" y="17074"/>
                  <a:pt x="4570" y="16287"/>
                </a:cubicBezTo>
                <a:cubicBezTo>
                  <a:pt x="3162" y="16005"/>
                  <a:pt x="-321" y="14295"/>
                  <a:pt x="321" y="15579"/>
                </a:cubicBezTo>
                <a:cubicBezTo>
                  <a:pt x="1302" y="17543"/>
                  <a:pt x="2662" y="17213"/>
                  <a:pt x="4570" y="19120"/>
                </a:cubicBezTo>
                <a:cubicBezTo>
                  <a:pt x="5405" y="19954"/>
                  <a:pt x="7349" y="22935"/>
                  <a:pt x="6694" y="21953"/>
                </a:cubicBezTo>
                <a:cubicBezTo>
                  <a:pt x="6552" y="21741"/>
                  <a:pt x="1534" y="15683"/>
                  <a:pt x="1737" y="14871"/>
                </a:cubicBezTo>
                <a:cubicBezTo>
                  <a:pt x="2346" y="12437"/>
                  <a:pt x="5628" y="11688"/>
                  <a:pt x="7402" y="9914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2001412" y="4277550"/>
            <a:ext cx="3310740" cy="198838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 txBox="1"/>
          <p:nvPr/>
        </p:nvSpPr>
        <p:spPr>
          <a:xfrm>
            <a:off x="613650" y="525700"/>
            <a:ext cx="88035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Java és un llenguatge de programació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orientat a objectes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061765" y="5470055"/>
            <a:ext cx="11973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cotxe</a:t>
            </a:r>
            <a:endParaRPr b="0" i="0" sz="1800" u="none" cap="none" strike="noStrike"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625" y="3631263"/>
            <a:ext cx="2484330" cy="19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/>
          <p:nvPr/>
        </p:nvSpPr>
        <p:spPr>
          <a:xfrm>
            <a:off x="3841825" y="2036000"/>
            <a:ext cx="2850300" cy="938400"/>
          </a:xfrm>
          <a:prstGeom prst="wedgeRoundRectCallout">
            <a:avLst>
              <a:gd fmla="val -42547" name="adj1"/>
              <a:gd fmla="val 110361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/>
              <a:t>a</a:t>
            </a:r>
            <a:r>
              <a:rPr lang="ca-ES" sz="2400"/>
              <a:t>rrancaMotor()</a:t>
            </a:r>
            <a:endParaRPr sz="2400"/>
          </a:p>
        </p:txBody>
      </p:sp>
      <p:sp>
        <p:nvSpPr>
          <p:cNvPr id="131" name="Google Shape;131;p28"/>
          <p:cNvSpPr/>
          <p:nvPr/>
        </p:nvSpPr>
        <p:spPr>
          <a:xfrm>
            <a:off x="5436075" y="3310638"/>
            <a:ext cx="2850300" cy="938400"/>
          </a:xfrm>
          <a:prstGeom prst="wedgeRoundRectCallout">
            <a:avLst>
              <a:gd fmla="val -76119" name="adj1"/>
              <a:gd fmla="val -2097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/>
              <a:t>accelera()</a:t>
            </a:r>
            <a:endParaRPr sz="2400"/>
          </a:p>
        </p:txBody>
      </p:sp>
      <p:sp>
        <p:nvSpPr>
          <p:cNvPr id="132" name="Google Shape;132;p28"/>
          <p:cNvSpPr/>
          <p:nvPr/>
        </p:nvSpPr>
        <p:spPr>
          <a:xfrm>
            <a:off x="6172700" y="4531638"/>
            <a:ext cx="2850300" cy="938400"/>
          </a:xfrm>
          <a:prstGeom prst="wedgeRoundRectCallout">
            <a:avLst>
              <a:gd fmla="val -74012" name="adj1"/>
              <a:gd fmla="val -14086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/>
              <a:t>frena()</a:t>
            </a:r>
            <a:endParaRPr sz="2400"/>
          </a:p>
        </p:txBody>
      </p:sp>
      <p:sp>
        <p:nvSpPr>
          <p:cNvPr id="133" name="Google Shape;133;p28"/>
          <p:cNvSpPr/>
          <p:nvPr/>
        </p:nvSpPr>
        <p:spPr>
          <a:xfrm>
            <a:off x="5436075" y="5870213"/>
            <a:ext cx="2850300" cy="938400"/>
          </a:xfrm>
          <a:prstGeom prst="wedgeRoundRectCallout">
            <a:avLst>
              <a:gd fmla="val -64939" name="adj1"/>
              <a:gd fmla="val -52966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/>
              <a:t>gira(direccio)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/>
        </p:nvSpPr>
        <p:spPr>
          <a:xfrm>
            <a:off x="745925" y="686875"/>
            <a:ext cx="53226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L’assignació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NO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crea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objectes nous</a:t>
            </a:r>
            <a:endParaRPr b="1" i="0" sz="1800" u="none" cap="none" strike="noStrike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650" y="3571728"/>
            <a:ext cx="1746575" cy="139925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/>
          <p:nvPr/>
        </p:nvSpPr>
        <p:spPr>
          <a:xfrm>
            <a:off x="1827050" y="5473075"/>
            <a:ext cx="7399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cotxet = new Cotxe();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</a:t>
            </a: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cotxet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6337963" y="258870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7900175" y="258870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car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6890638" y="1189500"/>
            <a:ext cx="1937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 mateix objecte té dos noms!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8187473" y="3251125"/>
            <a:ext cx="426375" cy="460325"/>
          </a:xfrm>
          <a:custGeom>
            <a:rect b="b" l="l" r="r" t="t"/>
            <a:pathLst>
              <a:path extrusionOk="0" h="18413" w="17055">
                <a:moveTo>
                  <a:pt x="17055" y="0"/>
                </a:moveTo>
                <a:cubicBezTo>
                  <a:pt x="15719" y="4679"/>
                  <a:pt x="11486" y="8098"/>
                  <a:pt x="7849" y="11331"/>
                </a:cubicBezTo>
                <a:cubicBezTo>
                  <a:pt x="6427" y="12595"/>
                  <a:pt x="4738" y="13703"/>
                  <a:pt x="2892" y="14164"/>
                </a:cubicBezTo>
                <a:cubicBezTo>
                  <a:pt x="2066" y="14370"/>
                  <a:pt x="767" y="16431"/>
                  <a:pt x="767" y="15580"/>
                </a:cubicBezTo>
                <a:cubicBezTo>
                  <a:pt x="767" y="13150"/>
                  <a:pt x="3020" y="11268"/>
                  <a:pt x="4308" y="9207"/>
                </a:cubicBezTo>
                <a:cubicBezTo>
                  <a:pt x="5037" y="8040"/>
                  <a:pt x="7049" y="4435"/>
                  <a:pt x="6433" y="5666"/>
                </a:cubicBezTo>
                <a:cubicBezTo>
                  <a:pt x="5202" y="8128"/>
                  <a:pt x="3711" y="10457"/>
                  <a:pt x="2184" y="12747"/>
                </a:cubicBezTo>
                <a:cubicBezTo>
                  <a:pt x="1593" y="13634"/>
                  <a:pt x="0" y="14783"/>
                  <a:pt x="59" y="14872"/>
                </a:cubicBezTo>
                <a:cubicBezTo>
                  <a:pt x="1884" y="17607"/>
                  <a:pt x="6324" y="16943"/>
                  <a:pt x="9265" y="18413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Google Shape;328;p46"/>
          <p:cNvSpPr/>
          <p:nvPr/>
        </p:nvSpPr>
        <p:spPr>
          <a:xfrm>
            <a:off x="7020475" y="325112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46"/>
          <p:cNvSpPr/>
          <p:nvPr/>
        </p:nvSpPr>
        <p:spPr>
          <a:xfrm>
            <a:off x="2613200" y="35959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00" y="367216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/>
          <p:nvPr/>
        </p:nvSpPr>
        <p:spPr>
          <a:xfrm>
            <a:off x="4494773" y="4099971"/>
            <a:ext cx="20127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/>
        </p:nvSpPr>
        <p:spPr>
          <a:xfrm>
            <a:off x="745925" y="686875"/>
            <a:ext cx="61356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Inicialment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les variables estan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buides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1773925" y="5473075"/>
            <a:ext cx="7399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Cotxe </a:t>
            </a:r>
            <a:r>
              <a:rPr b="1" lang="ca-ES" sz="30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cotxet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2613200" y="35959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400" y="367216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/>
          <p:nvPr/>
        </p:nvSpPr>
        <p:spPr>
          <a:xfrm>
            <a:off x="4494775" y="4099975"/>
            <a:ext cx="24453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/>
        </p:nvSpPr>
        <p:spPr>
          <a:xfrm>
            <a:off x="6257513" y="26659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940025" y="332837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47"/>
          <p:cNvSpPr txBox="1"/>
          <p:nvPr/>
        </p:nvSpPr>
        <p:spPr>
          <a:xfrm>
            <a:off x="7063850" y="3853650"/>
            <a:ext cx="1269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800">
                <a:solidFill>
                  <a:srgbClr val="FFD966"/>
                </a:solidFill>
                <a:latin typeface="Amatic SC"/>
                <a:ea typeface="Amatic SC"/>
                <a:cs typeface="Amatic SC"/>
                <a:sym typeface="Amatic SC"/>
              </a:rPr>
              <a:t>NULL</a:t>
            </a:r>
            <a:endParaRPr b="1" sz="4800">
              <a:solidFill>
                <a:srgbClr val="FFD96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/>
        </p:nvSpPr>
        <p:spPr>
          <a:xfrm>
            <a:off x="745925" y="686875"/>
            <a:ext cx="6957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instanceOf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permet saber el tipus d’una variable en temps d’execució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1770425" y="5444900"/>
            <a:ext cx="69576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(cotxet </a:t>
            </a: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instance of Cotxe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System.out.println(“Cotxe”);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48"/>
          <p:cNvSpPr/>
          <p:nvPr/>
        </p:nvSpPr>
        <p:spPr>
          <a:xfrm>
            <a:off x="2613200" y="35959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400" y="367216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/>
          <p:nvPr/>
        </p:nvSpPr>
        <p:spPr>
          <a:xfrm>
            <a:off x="4494775" y="4099975"/>
            <a:ext cx="24453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6257513" y="26659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4" name="Google Shape;354;p48"/>
          <p:cNvSpPr/>
          <p:nvPr/>
        </p:nvSpPr>
        <p:spPr>
          <a:xfrm>
            <a:off x="6940025" y="332837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55" name="Google Shape;3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2650" y="3472653"/>
            <a:ext cx="1746575" cy="139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613650" y="2235625"/>
            <a:ext cx="7229400" cy="237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public void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arrancaMotor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…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613650" y="525700"/>
            <a:ext cx="7105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Es poden cridar als membres d’una classe amb el ‘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’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3153300" y="4744725"/>
            <a:ext cx="6258300" cy="206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 cotxet = new Cotxe();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cotxet.arrancaMotor();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/>
        </p:nvSpPr>
        <p:spPr>
          <a:xfrm>
            <a:off x="2445240" y="5840280"/>
            <a:ext cx="11973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400">
                <a:latin typeface="Amatic SC"/>
                <a:ea typeface="Amatic SC"/>
                <a:cs typeface="Amatic SC"/>
                <a:sym typeface="Amatic SC"/>
              </a:rPr>
              <a:t>cotxe</a:t>
            </a:r>
            <a:endParaRPr b="0" i="0" sz="1800" u="none" cap="none" strike="noStrike"/>
          </a:p>
        </p:txBody>
      </p:sp>
      <p:pic>
        <p:nvPicPr>
          <p:cNvPr id="368" name="Google Shape;3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100" y="4001488"/>
            <a:ext cx="2484330" cy="19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1268063" y="300200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1950575" y="3664425"/>
            <a:ext cx="442600" cy="602625"/>
          </a:xfrm>
          <a:custGeom>
            <a:rect b="b" l="l" r="r" t="t"/>
            <a:pathLst>
              <a:path extrusionOk="0" h="24105" w="17704">
                <a:moveTo>
                  <a:pt x="0" y="0"/>
                </a:moveTo>
                <a:cubicBezTo>
                  <a:pt x="776" y="5436"/>
                  <a:pt x="2864" y="11357"/>
                  <a:pt x="7082" y="14872"/>
                </a:cubicBezTo>
                <a:cubicBezTo>
                  <a:pt x="10351" y="17596"/>
                  <a:pt x="17704" y="17699"/>
                  <a:pt x="17704" y="21954"/>
                </a:cubicBezTo>
                <a:cubicBezTo>
                  <a:pt x="17704" y="24787"/>
                  <a:pt x="12039" y="21954"/>
                  <a:pt x="9206" y="21954"/>
                </a:cubicBezTo>
                <a:cubicBezTo>
                  <a:pt x="8262" y="21954"/>
                  <a:pt x="5430" y="21954"/>
                  <a:pt x="6374" y="21954"/>
                </a:cubicBezTo>
                <a:cubicBezTo>
                  <a:pt x="9479" y="21954"/>
                  <a:pt x="13385" y="25565"/>
                  <a:pt x="15580" y="23370"/>
                </a:cubicBezTo>
                <a:cubicBezTo>
                  <a:pt x="17590" y="21360"/>
                  <a:pt x="16288" y="17714"/>
                  <a:pt x="16288" y="1487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Google Shape;371;p50"/>
          <p:cNvSpPr txBox="1"/>
          <p:nvPr/>
        </p:nvSpPr>
        <p:spPr>
          <a:xfrm>
            <a:off x="745925" y="686875"/>
            <a:ext cx="75573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objectes poden fer referència a ells mateixos amb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this</a:t>
            </a:r>
            <a:endParaRPr b="1" i="0" sz="1800" u="none" cap="none" strike="noStrike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2" name="Google Shape;372;p50"/>
          <p:cNvSpPr/>
          <p:nvPr/>
        </p:nvSpPr>
        <p:spPr>
          <a:xfrm>
            <a:off x="3642550" y="2531700"/>
            <a:ext cx="4536900" cy="1398900"/>
          </a:xfrm>
          <a:prstGeom prst="wedgeRoundRectCallout">
            <a:avLst>
              <a:gd fmla="val -49026" name="adj1"/>
              <a:gd fmla="val 79096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Consolas"/>
                <a:ea typeface="Consolas"/>
                <a:cs typeface="Consolas"/>
                <a:sym typeface="Consolas"/>
              </a:rPr>
              <a:t>this.arrancaMotor();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4514550" y="4868650"/>
            <a:ext cx="27264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297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Brum, </a:t>
            </a:r>
            <a:endParaRPr sz="3600">
              <a:solidFill>
                <a:srgbClr val="FFF297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297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   Brum, </a:t>
            </a:r>
            <a:endParaRPr sz="3600">
              <a:solidFill>
                <a:srgbClr val="FFF297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297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      Brum </a:t>
            </a:r>
            <a:endParaRPr sz="3600">
              <a:solidFill>
                <a:srgbClr val="FFF297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/>
        </p:nvSpPr>
        <p:spPr>
          <a:xfrm>
            <a:off x="5364350" y="5275850"/>
            <a:ext cx="3841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Constructors i destructors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/>
          <p:nvPr/>
        </p:nvSpPr>
        <p:spPr>
          <a:xfrm>
            <a:off x="6284975" y="5027975"/>
            <a:ext cx="2531736" cy="13992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/>
        </p:nvSpPr>
        <p:spPr>
          <a:xfrm>
            <a:off x="613650" y="525700"/>
            <a:ext cx="59370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Al crear un objecte s’executa el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constructor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1267700" y="297630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00" y="3081603"/>
            <a:ext cx="1746575" cy="139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900" y="3052512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/>
          <p:nvPr/>
        </p:nvSpPr>
        <p:spPr>
          <a:xfrm>
            <a:off x="3149273" y="3480321"/>
            <a:ext cx="2012700" cy="6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3271450" y="2789475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endParaRPr b="1" sz="3600">
              <a:solidFill>
                <a:srgbClr val="95CED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925" y="3403813"/>
            <a:ext cx="2012700" cy="265315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6677913" y="1843575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6565427" y="2514000"/>
            <a:ext cx="604750" cy="619100"/>
          </a:xfrm>
          <a:custGeom>
            <a:rect b="b" l="l" r="r" t="t"/>
            <a:pathLst>
              <a:path extrusionOk="0" h="24764" w="24190">
                <a:moveTo>
                  <a:pt x="24190" y="0"/>
                </a:moveTo>
                <a:cubicBezTo>
                  <a:pt x="19271" y="5905"/>
                  <a:pt x="14044" y="11561"/>
                  <a:pt x="8611" y="16996"/>
                </a:cubicBezTo>
                <a:cubicBezTo>
                  <a:pt x="6837" y="18771"/>
                  <a:pt x="4720" y="20179"/>
                  <a:pt x="2945" y="21953"/>
                </a:cubicBezTo>
                <a:cubicBezTo>
                  <a:pt x="2110" y="22787"/>
                  <a:pt x="113" y="25257"/>
                  <a:pt x="113" y="24077"/>
                </a:cubicBezTo>
                <a:cubicBezTo>
                  <a:pt x="113" y="22060"/>
                  <a:pt x="1488" y="20284"/>
                  <a:pt x="2237" y="18412"/>
                </a:cubicBezTo>
                <a:cubicBezTo>
                  <a:pt x="2684" y="17294"/>
                  <a:pt x="3483" y="13794"/>
                  <a:pt x="2945" y="14871"/>
                </a:cubicBezTo>
                <a:cubicBezTo>
                  <a:pt x="1537" y="17688"/>
                  <a:pt x="-1406" y="21850"/>
                  <a:pt x="821" y="24077"/>
                </a:cubicBezTo>
                <a:cubicBezTo>
                  <a:pt x="2665" y="25921"/>
                  <a:pt x="6004" y="23369"/>
                  <a:pt x="8611" y="2336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/>
        </p:nvSpPr>
        <p:spPr>
          <a:xfrm>
            <a:off x="613650" y="525700"/>
            <a:ext cx="53172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constructors tenen el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nom de la classe</a:t>
            </a:r>
            <a:endParaRPr b="1" sz="3600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8" name="Google Shape;398;p53"/>
          <p:cNvSpPr/>
          <p:nvPr/>
        </p:nvSpPr>
        <p:spPr>
          <a:xfrm>
            <a:off x="1903250" y="2525825"/>
            <a:ext cx="7399500" cy="39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public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Cotxe() {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6938150" y="4797825"/>
            <a:ext cx="17724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poden retornar res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3616115" y="4386560"/>
            <a:ext cx="3465550" cy="920875"/>
          </a:xfrm>
          <a:custGeom>
            <a:rect b="b" l="l" r="r" t="t"/>
            <a:pathLst>
              <a:path extrusionOk="0" h="36835" w="138622">
                <a:moveTo>
                  <a:pt x="138622" y="34155"/>
                </a:moveTo>
                <a:cubicBezTo>
                  <a:pt x="126745" y="38116"/>
                  <a:pt x="113609" y="35572"/>
                  <a:pt x="101089" y="35572"/>
                </a:cubicBezTo>
                <a:cubicBezTo>
                  <a:pt x="76970" y="35572"/>
                  <a:pt x="51250" y="40281"/>
                  <a:pt x="28856" y="31323"/>
                </a:cubicBezTo>
                <a:cubicBezTo>
                  <a:pt x="19862" y="27725"/>
                  <a:pt x="12416" y="19905"/>
                  <a:pt x="7611" y="11494"/>
                </a:cubicBezTo>
                <a:cubicBezTo>
                  <a:pt x="6302" y="9202"/>
                  <a:pt x="7375" y="6064"/>
                  <a:pt x="6194" y="3704"/>
                </a:cubicBezTo>
                <a:cubicBezTo>
                  <a:pt x="5758" y="2834"/>
                  <a:pt x="5921" y="0"/>
                  <a:pt x="5486" y="871"/>
                </a:cubicBezTo>
                <a:cubicBezTo>
                  <a:pt x="4151" y="3542"/>
                  <a:pt x="3990" y="6699"/>
                  <a:pt x="2654" y="9369"/>
                </a:cubicBezTo>
                <a:cubicBezTo>
                  <a:pt x="2273" y="10130"/>
                  <a:pt x="1131" y="11388"/>
                  <a:pt x="529" y="10786"/>
                </a:cubicBezTo>
                <a:cubicBezTo>
                  <a:pt x="0" y="10256"/>
                  <a:pt x="4272" y="1833"/>
                  <a:pt x="4778" y="1580"/>
                </a:cubicBezTo>
                <a:cubicBezTo>
                  <a:pt x="8877" y="-470"/>
                  <a:pt x="12868" y="6128"/>
                  <a:pt x="16109" y="936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25" y="1022297"/>
            <a:ext cx="1892226" cy="24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613650" y="525700"/>
            <a:ext cx="67968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Si no se’n defineix cap Java en crea un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per defecte</a:t>
            </a:r>
            <a:endParaRPr b="1" sz="3600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7" name="Google Shape;407;p54"/>
          <p:cNvSpPr/>
          <p:nvPr/>
        </p:nvSpPr>
        <p:spPr>
          <a:xfrm>
            <a:off x="1903250" y="2525825"/>
            <a:ext cx="7399500" cy="39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525" y="1022297"/>
            <a:ext cx="1892226" cy="24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/>
          <p:nvPr/>
        </p:nvSpPr>
        <p:spPr>
          <a:xfrm>
            <a:off x="5629925" y="3956775"/>
            <a:ext cx="4036800" cy="1554900"/>
          </a:xfrm>
          <a:prstGeom prst="wedgeRoundRectCallout">
            <a:avLst>
              <a:gd fmla="val -90790" name="adj1"/>
              <a:gd fmla="val 3275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-ES" sz="3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2400">
                <a:latin typeface="Consolas"/>
                <a:ea typeface="Consolas"/>
                <a:cs typeface="Consolas"/>
                <a:sym typeface="Consolas"/>
              </a:rPr>
              <a:t>public Cotxe()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2400"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838" y="4292537"/>
            <a:ext cx="474875" cy="8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/>
          <p:nvPr/>
        </p:nvSpPr>
        <p:spPr>
          <a:xfrm>
            <a:off x="4142775" y="5452875"/>
            <a:ext cx="5251176" cy="122158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751" y="3225975"/>
            <a:ext cx="2189150" cy="28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926" y="3225975"/>
            <a:ext cx="2189150" cy="28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613650" y="525700"/>
            <a:ext cx="6025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Hi poden haver tants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constructors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com calgui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326" y="3332200"/>
            <a:ext cx="2189150" cy="28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613650" y="1912800"/>
            <a:ext cx="31926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sempre que no tinguin el MATEIX </a:t>
            </a: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NÚMERO</a:t>
            </a: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PARAMETRES i AQUESTS del mateix tipus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4921488" y="2603354"/>
            <a:ext cx="1026850" cy="711622"/>
          </a:xfrm>
          <a:custGeom>
            <a:rect b="b" l="l" r="r" t="t"/>
            <a:pathLst>
              <a:path extrusionOk="0" h="20747" w="41074">
                <a:moveTo>
                  <a:pt x="0" y="7828"/>
                </a:moveTo>
                <a:cubicBezTo>
                  <a:pt x="8152" y="5112"/>
                  <a:pt x="16635" y="-1972"/>
                  <a:pt x="24786" y="746"/>
                </a:cubicBezTo>
                <a:cubicBezTo>
                  <a:pt x="29819" y="2424"/>
                  <a:pt x="32626" y="8938"/>
                  <a:pt x="33284" y="14202"/>
                </a:cubicBezTo>
                <a:cubicBezTo>
                  <a:pt x="33554" y="16361"/>
                  <a:pt x="36764" y="21263"/>
                  <a:pt x="34700" y="20575"/>
                </a:cubicBezTo>
                <a:cubicBezTo>
                  <a:pt x="31780" y="19602"/>
                  <a:pt x="29472" y="17325"/>
                  <a:pt x="26911" y="15618"/>
                </a:cubicBezTo>
                <a:cubicBezTo>
                  <a:pt x="26203" y="15146"/>
                  <a:pt x="24184" y="13600"/>
                  <a:pt x="24786" y="14202"/>
                </a:cubicBezTo>
                <a:cubicBezTo>
                  <a:pt x="26824" y="16240"/>
                  <a:pt x="29193" y="20230"/>
                  <a:pt x="31868" y="19159"/>
                </a:cubicBezTo>
                <a:cubicBezTo>
                  <a:pt x="35897" y="17547"/>
                  <a:pt x="38005" y="13022"/>
                  <a:pt x="41074" y="9953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>
            <a:off x="5470650" y="5323575"/>
            <a:ext cx="4018680" cy="1186272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810" y="3166898"/>
            <a:ext cx="2830564" cy="312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96" y="3027425"/>
            <a:ext cx="2830564" cy="312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625" y="3123061"/>
            <a:ext cx="2657102" cy="292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/>
        </p:nvSpPr>
        <p:spPr>
          <a:xfrm>
            <a:off x="613650" y="525700"/>
            <a:ext cx="4857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tipus primitius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NO són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objectes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042" y="3166902"/>
            <a:ext cx="2830564" cy="31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/>
        </p:nvSpPr>
        <p:spPr>
          <a:xfrm>
            <a:off x="5330050" y="2283725"/>
            <a:ext cx="1062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6085800" y="1674950"/>
            <a:ext cx="1062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4107450" y="2903550"/>
            <a:ext cx="1363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4335313" y="3803650"/>
            <a:ext cx="1410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8043300" y="2159850"/>
            <a:ext cx="1062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686663" y="2379338"/>
            <a:ext cx="1062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byte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7368625" y="1540025"/>
            <a:ext cx="1260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3607050" y="4703750"/>
            <a:ext cx="1647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solidFill>
                  <a:srgbClr val="95CEDB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endParaRPr sz="2400">
              <a:solidFill>
                <a:srgbClr val="95CED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>
            <a:off x="1903250" y="2525825"/>
            <a:ext cx="7399500" cy="39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public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Cotxe() { … };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Cotxe(int rodes);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Cotxe(String marca);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Cotxe(int x, int y);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225" y="1664200"/>
            <a:ext cx="1163525" cy="15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325" y="1664200"/>
            <a:ext cx="1163525" cy="15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800" y="1664200"/>
            <a:ext cx="1163525" cy="15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>
            <a:off x="743575" y="5346650"/>
            <a:ext cx="4443768" cy="15882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00" y="2931175"/>
            <a:ext cx="4585374" cy="33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7"/>
          <p:cNvSpPr txBox="1"/>
          <p:nvPr/>
        </p:nvSpPr>
        <p:spPr>
          <a:xfrm>
            <a:off x="5966300" y="956850"/>
            <a:ext cx="25320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li calen destructors perquè té un </a:t>
            </a:r>
            <a:r>
              <a:rPr b="1"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recollidor de basura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4313168" y="1398625"/>
            <a:ext cx="1454300" cy="1062250"/>
          </a:xfrm>
          <a:custGeom>
            <a:rect b="b" l="l" r="r" t="t"/>
            <a:pathLst>
              <a:path extrusionOk="0" h="42490" w="58172">
                <a:moveTo>
                  <a:pt x="58172" y="0"/>
                </a:moveTo>
                <a:cubicBezTo>
                  <a:pt x="43243" y="0"/>
                  <a:pt x="23364" y="1362"/>
                  <a:pt x="15682" y="14163"/>
                </a:cubicBezTo>
                <a:cubicBezTo>
                  <a:pt x="12569" y="19351"/>
                  <a:pt x="10302" y="25191"/>
                  <a:pt x="9308" y="31159"/>
                </a:cubicBezTo>
                <a:cubicBezTo>
                  <a:pt x="8682" y="34914"/>
                  <a:pt x="11698" y="42490"/>
                  <a:pt x="7892" y="42490"/>
                </a:cubicBezTo>
                <a:cubicBezTo>
                  <a:pt x="7655" y="42490"/>
                  <a:pt x="6366" y="38262"/>
                  <a:pt x="5767" y="36824"/>
                </a:cubicBezTo>
                <a:cubicBezTo>
                  <a:pt x="-6354" y="7734"/>
                  <a:pt x="11688" y="53037"/>
                  <a:pt x="1518" y="27618"/>
                </a:cubicBezTo>
                <a:cubicBezTo>
                  <a:pt x="976" y="26263"/>
                  <a:pt x="0" y="23572"/>
                  <a:pt x="810" y="24786"/>
                </a:cubicBezTo>
                <a:cubicBezTo>
                  <a:pt x="3631" y="29016"/>
                  <a:pt x="2880" y="35354"/>
                  <a:pt x="6475" y="38949"/>
                </a:cubicBezTo>
                <a:cubicBezTo>
                  <a:pt x="10329" y="42803"/>
                  <a:pt x="16605" y="33992"/>
                  <a:pt x="22055" y="3399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8" name="Google Shape;438;p57"/>
          <p:cNvSpPr txBox="1"/>
          <p:nvPr/>
        </p:nvSpPr>
        <p:spPr>
          <a:xfrm>
            <a:off x="6603650" y="4397025"/>
            <a:ext cx="23481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 pot fer finalize()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39" name="Google Shape;439;p57"/>
          <p:cNvSpPr/>
          <p:nvPr/>
        </p:nvSpPr>
        <p:spPr>
          <a:xfrm>
            <a:off x="4950675" y="4638500"/>
            <a:ext cx="1652975" cy="337450"/>
          </a:xfrm>
          <a:custGeom>
            <a:rect b="b" l="l" r="r" t="t"/>
            <a:pathLst>
              <a:path extrusionOk="0" h="13498" w="66119">
                <a:moveTo>
                  <a:pt x="66119" y="12747"/>
                </a:moveTo>
                <a:cubicBezTo>
                  <a:pt x="45100" y="15749"/>
                  <a:pt x="24111" y="6543"/>
                  <a:pt x="3092" y="3541"/>
                </a:cubicBezTo>
                <a:cubicBezTo>
                  <a:pt x="100" y="3114"/>
                  <a:pt x="10570" y="13041"/>
                  <a:pt x="8757" y="10622"/>
                </a:cubicBezTo>
                <a:cubicBezTo>
                  <a:pt x="6346" y="7406"/>
                  <a:pt x="-2845" y="2687"/>
                  <a:pt x="968" y="1416"/>
                </a:cubicBezTo>
                <a:cubicBezTo>
                  <a:pt x="4135" y="360"/>
                  <a:pt x="8522" y="2360"/>
                  <a:pt x="10882" y="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/>
        </p:nvSpPr>
        <p:spPr>
          <a:xfrm>
            <a:off x="613650" y="525700"/>
            <a:ext cx="65388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objectes es destrueixen quan no s’hi fa referència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297563" y="21976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6" name="Google Shape;446;p58"/>
          <p:cNvSpPr/>
          <p:nvPr/>
        </p:nvSpPr>
        <p:spPr>
          <a:xfrm>
            <a:off x="6396574" y="2861125"/>
            <a:ext cx="1150779" cy="1009133"/>
          </a:xfrm>
          <a:custGeom>
            <a:rect b="b" l="l" r="r" t="t"/>
            <a:pathLst>
              <a:path extrusionOk="0" h="24764" w="24190">
                <a:moveTo>
                  <a:pt x="24190" y="0"/>
                </a:moveTo>
                <a:cubicBezTo>
                  <a:pt x="19271" y="5905"/>
                  <a:pt x="14044" y="11561"/>
                  <a:pt x="8611" y="16996"/>
                </a:cubicBezTo>
                <a:cubicBezTo>
                  <a:pt x="6837" y="18771"/>
                  <a:pt x="4720" y="20179"/>
                  <a:pt x="2945" y="21953"/>
                </a:cubicBezTo>
                <a:cubicBezTo>
                  <a:pt x="2110" y="22787"/>
                  <a:pt x="113" y="25257"/>
                  <a:pt x="113" y="24077"/>
                </a:cubicBezTo>
                <a:cubicBezTo>
                  <a:pt x="113" y="22060"/>
                  <a:pt x="1488" y="20284"/>
                  <a:pt x="2237" y="18412"/>
                </a:cubicBezTo>
                <a:cubicBezTo>
                  <a:pt x="2684" y="17294"/>
                  <a:pt x="3483" y="13794"/>
                  <a:pt x="2945" y="14871"/>
                </a:cubicBezTo>
                <a:cubicBezTo>
                  <a:pt x="1537" y="17688"/>
                  <a:pt x="-1406" y="21850"/>
                  <a:pt x="821" y="24077"/>
                </a:cubicBezTo>
                <a:cubicBezTo>
                  <a:pt x="2665" y="25921"/>
                  <a:pt x="6004" y="23369"/>
                  <a:pt x="8611" y="2336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Google Shape;447;p58"/>
          <p:cNvSpPr/>
          <p:nvPr/>
        </p:nvSpPr>
        <p:spPr>
          <a:xfrm>
            <a:off x="1242825" y="5492800"/>
            <a:ext cx="6334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 cotxet = new Cotxe();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B55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175" y="3488803"/>
            <a:ext cx="1746575" cy="139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/>
        </p:nvSpPr>
        <p:spPr>
          <a:xfrm>
            <a:off x="613650" y="525700"/>
            <a:ext cx="65388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objectes es destrueixen quan no s’hi fa referència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4" name="Google Shape;454;p59"/>
          <p:cNvSpPr txBox="1"/>
          <p:nvPr/>
        </p:nvSpPr>
        <p:spPr>
          <a:xfrm>
            <a:off x="7297563" y="21976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1242825" y="5492800"/>
            <a:ext cx="6334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 cotxet = new Cotxe();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EB5554"/>
                </a:solidFill>
                <a:latin typeface="Consolas"/>
                <a:ea typeface="Consolas"/>
                <a:cs typeface="Consolas"/>
                <a:sym typeface="Consolas"/>
              </a:rPr>
              <a:t>cotxet = null;</a:t>
            </a:r>
            <a:endParaRPr b="1" sz="3000">
              <a:solidFill>
                <a:srgbClr val="EB555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8055275" y="4455575"/>
            <a:ext cx="1269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800">
                <a:solidFill>
                  <a:srgbClr val="FFD966"/>
                </a:solidFill>
                <a:latin typeface="Amatic SC"/>
                <a:ea typeface="Amatic SC"/>
                <a:cs typeface="Amatic SC"/>
                <a:sym typeface="Amatic SC"/>
              </a:rPr>
              <a:t>NULL</a:t>
            </a:r>
            <a:endParaRPr b="1" sz="4800">
              <a:solidFill>
                <a:srgbClr val="FFD96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8179325" y="2992000"/>
            <a:ext cx="495700" cy="1451750"/>
          </a:xfrm>
          <a:custGeom>
            <a:rect b="b" l="l" r="r" t="t"/>
            <a:pathLst>
              <a:path extrusionOk="0" h="58070" w="19828">
                <a:moveTo>
                  <a:pt x="0" y="0"/>
                </a:moveTo>
                <a:cubicBezTo>
                  <a:pt x="2227" y="2227"/>
                  <a:pt x="1506" y="6118"/>
                  <a:pt x="2124" y="9206"/>
                </a:cubicBezTo>
                <a:cubicBezTo>
                  <a:pt x="3899" y="18078"/>
                  <a:pt x="6345" y="26825"/>
                  <a:pt x="9206" y="35408"/>
                </a:cubicBezTo>
                <a:cubicBezTo>
                  <a:pt x="11049" y="40939"/>
                  <a:pt x="14314" y="46005"/>
                  <a:pt x="15579" y="51696"/>
                </a:cubicBezTo>
                <a:cubicBezTo>
                  <a:pt x="15602" y="51801"/>
                  <a:pt x="18579" y="58070"/>
                  <a:pt x="17704" y="58070"/>
                </a:cubicBezTo>
                <a:cubicBezTo>
                  <a:pt x="14219" y="58070"/>
                  <a:pt x="11175" y="55344"/>
                  <a:pt x="8498" y="53113"/>
                </a:cubicBezTo>
                <a:cubicBezTo>
                  <a:pt x="7517" y="52295"/>
                  <a:pt x="5939" y="50417"/>
                  <a:pt x="7081" y="50988"/>
                </a:cubicBezTo>
                <a:cubicBezTo>
                  <a:pt x="10544" y="52720"/>
                  <a:pt x="12416" y="58070"/>
                  <a:pt x="16288" y="58070"/>
                </a:cubicBezTo>
                <a:cubicBezTo>
                  <a:pt x="19797" y="58070"/>
                  <a:pt x="17348" y="50638"/>
                  <a:pt x="19828" y="4815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175" y="3488803"/>
            <a:ext cx="1746575" cy="139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/>
          <p:nvPr/>
        </p:nvSpPr>
        <p:spPr>
          <a:xfrm>
            <a:off x="2921175" y="4514550"/>
            <a:ext cx="2815020" cy="690876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69152">
            <a:off x="3246330" y="2770282"/>
            <a:ext cx="1089489" cy="87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450" y="2882101"/>
            <a:ext cx="2744151" cy="20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 txBox="1"/>
          <p:nvPr/>
        </p:nvSpPr>
        <p:spPr>
          <a:xfrm>
            <a:off x="613650" y="525700"/>
            <a:ext cx="65388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objectes es destrueixen quan no s’hi fa referència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7297563" y="2197650"/>
            <a:ext cx="14517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cotxet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68" name="Google Shape;468;p60"/>
          <p:cNvSpPr/>
          <p:nvPr/>
        </p:nvSpPr>
        <p:spPr>
          <a:xfrm>
            <a:off x="1242825" y="5492800"/>
            <a:ext cx="6334500" cy="12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 cotxet = new Cotxe();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cotxet = null;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8055275" y="4455575"/>
            <a:ext cx="1269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4800">
                <a:solidFill>
                  <a:srgbClr val="FFD966"/>
                </a:solidFill>
                <a:latin typeface="Amatic SC"/>
                <a:ea typeface="Amatic SC"/>
                <a:cs typeface="Amatic SC"/>
                <a:sym typeface="Amatic SC"/>
              </a:rPr>
              <a:t>NULL</a:t>
            </a:r>
            <a:endParaRPr b="1" sz="4800">
              <a:solidFill>
                <a:srgbClr val="FFD96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0" name="Google Shape;470;p60"/>
          <p:cNvSpPr/>
          <p:nvPr/>
        </p:nvSpPr>
        <p:spPr>
          <a:xfrm>
            <a:off x="8179325" y="2992000"/>
            <a:ext cx="495700" cy="1451750"/>
          </a:xfrm>
          <a:custGeom>
            <a:rect b="b" l="l" r="r" t="t"/>
            <a:pathLst>
              <a:path extrusionOk="0" h="58070" w="19828">
                <a:moveTo>
                  <a:pt x="0" y="0"/>
                </a:moveTo>
                <a:cubicBezTo>
                  <a:pt x="2227" y="2227"/>
                  <a:pt x="1506" y="6118"/>
                  <a:pt x="2124" y="9206"/>
                </a:cubicBezTo>
                <a:cubicBezTo>
                  <a:pt x="3899" y="18078"/>
                  <a:pt x="6345" y="26825"/>
                  <a:pt x="9206" y="35408"/>
                </a:cubicBezTo>
                <a:cubicBezTo>
                  <a:pt x="11049" y="40939"/>
                  <a:pt x="14314" y="46005"/>
                  <a:pt x="15579" y="51696"/>
                </a:cubicBezTo>
                <a:cubicBezTo>
                  <a:pt x="15602" y="51801"/>
                  <a:pt x="18579" y="58070"/>
                  <a:pt x="17704" y="58070"/>
                </a:cubicBezTo>
                <a:cubicBezTo>
                  <a:pt x="14219" y="58070"/>
                  <a:pt x="11175" y="55344"/>
                  <a:pt x="8498" y="53113"/>
                </a:cubicBezTo>
                <a:cubicBezTo>
                  <a:pt x="7517" y="52295"/>
                  <a:pt x="5939" y="50417"/>
                  <a:pt x="7081" y="50988"/>
                </a:cubicBezTo>
                <a:cubicBezTo>
                  <a:pt x="10544" y="52720"/>
                  <a:pt x="12416" y="58070"/>
                  <a:pt x="16288" y="58070"/>
                </a:cubicBezTo>
                <a:cubicBezTo>
                  <a:pt x="19797" y="58070"/>
                  <a:pt x="17348" y="50638"/>
                  <a:pt x="19828" y="4815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/>
        </p:nvSpPr>
        <p:spPr>
          <a:xfrm>
            <a:off x="5364350" y="5275850"/>
            <a:ext cx="3841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membres de la classe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62"/>
          <p:cNvGrpSpPr/>
          <p:nvPr/>
        </p:nvGrpSpPr>
        <p:grpSpPr>
          <a:xfrm>
            <a:off x="847147" y="2531678"/>
            <a:ext cx="1694997" cy="1292163"/>
            <a:chOff x="1097650" y="2903475"/>
            <a:chExt cx="2531736" cy="2195316"/>
          </a:xfrm>
        </p:grpSpPr>
        <p:sp>
          <p:nvSpPr>
            <p:cNvPr id="481" name="Google Shape;481;p62"/>
            <p:cNvSpPr/>
            <p:nvPr/>
          </p:nvSpPr>
          <p:spPr>
            <a:xfrm>
              <a:off x="1097650" y="2903475"/>
              <a:ext cx="2531736" cy="2195316"/>
            </a:xfrm>
            <a:prstGeom prst="cloud">
              <a:avLst/>
            </a:prstGeom>
            <a:solidFill>
              <a:srgbClr val="95CE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2" name="Google Shape;482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2366" y="3011000"/>
              <a:ext cx="2226176" cy="187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62"/>
          <p:cNvSpPr txBox="1"/>
          <p:nvPr/>
        </p:nvSpPr>
        <p:spPr>
          <a:xfrm>
            <a:off x="2213025" y="525700"/>
            <a:ext cx="71346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Amb Java es poden fer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variables 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 mètodes de classe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84" name="Google Shape;484;p62"/>
          <p:cNvGrpSpPr/>
          <p:nvPr/>
        </p:nvGrpSpPr>
        <p:grpSpPr>
          <a:xfrm>
            <a:off x="2213018" y="3461398"/>
            <a:ext cx="1547144" cy="1227840"/>
            <a:chOff x="1097650" y="2903475"/>
            <a:chExt cx="2531736" cy="2195316"/>
          </a:xfrm>
        </p:grpSpPr>
        <p:sp>
          <p:nvSpPr>
            <p:cNvPr id="485" name="Google Shape;485;p62"/>
            <p:cNvSpPr/>
            <p:nvPr/>
          </p:nvSpPr>
          <p:spPr>
            <a:xfrm>
              <a:off x="1097650" y="2903475"/>
              <a:ext cx="2531736" cy="2195316"/>
            </a:xfrm>
            <a:prstGeom prst="cloud">
              <a:avLst/>
            </a:prstGeom>
            <a:solidFill>
              <a:srgbClr val="95CE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6" name="Google Shape;48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2366" y="3011000"/>
              <a:ext cx="2226176" cy="187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" name="Google Shape;487;p62"/>
          <p:cNvGrpSpPr/>
          <p:nvPr/>
        </p:nvGrpSpPr>
        <p:grpSpPr>
          <a:xfrm>
            <a:off x="816393" y="4815489"/>
            <a:ext cx="1756518" cy="1249354"/>
            <a:chOff x="1097650" y="2903475"/>
            <a:chExt cx="2531736" cy="2195316"/>
          </a:xfrm>
        </p:grpSpPr>
        <p:sp>
          <p:nvSpPr>
            <p:cNvPr id="488" name="Google Shape;488;p62"/>
            <p:cNvSpPr/>
            <p:nvPr/>
          </p:nvSpPr>
          <p:spPr>
            <a:xfrm>
              <a:off x="1097650" y="2903475"/>
              <a:ext cx="2531736" cy="2195316"/>
            </a:xfrm>
            <a:prstGeom prst="cloud">
              <a:avLst/>
            </a:prstGeom>
            <a:solidFill>
              <a:srgbClr val="95CE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9" name="Google Shape;489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2366" y="3011000"/>
              <a:ext cx="2226176" cy="187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62"/>
          <p:cNvGrpSpPr/>
          <p:nvPr/>
        </p:nvGrpSpPr>
        <p:grpSpPr>
          <a:xfrm>
            <a:off x="3303718" y="5302848"/>
            <a:ext cx="1547144" cy="1227840"/>
            <a:chOff x="1097650" y="2903475"/>
            <a:chExt cx="2531736" cy="2195316"/>
          </a:xfrm>
        </p:grpSpPr>
        <p:sp>
          <p:nvSpPr>
            <p:cNvPr id="491" name="Google Shape;491;p62"/>
            <p:cNvSpPr/>
            <p:nvPr/>
          </p:nvSpPr>
          <p:spPr>
            <a:xfrm>
              <a:off x="1097650" y="2903475"/>
              <a:ext cx="2531736" cy="2195316"/>
            </a:xfrm>
            <a:prstGeom prst="cloud">
              <a:avLst/>
            </a:prstGeom>
            <a:solidFill>
              <a:srgbClr val="95CE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2" name="Google Shape;492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2366" y="3011000"/>
              <a:ext cx="2226176" cy="187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3" name="Google Shape;493;p62"/>
          <p:cNvSpPr/>
          <p:nvPr/>
        </p:nvSpPr>
        <p:spPr>
          <a:xfrm>
            <a:off x="6444325" y="3558525"/>
            <a:ext cx="2018100" cy="90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Consolas"/>
                <a:ea typeface="Consolas"/>
                <a:cs typeface="Consolas"/>
                <a:sym typeface="Consolas"/>
              </a:rPr>
              <a:t>3,14159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2"/>
          <p:cNvSpPr txBox="1"/>
          <p:nvPr/>
        </p:nvSpPr>
        <p:spPr>
          <a:xfrm>
            <a:off x="5541850" y="1961125"/>
            <a:ext cx="29205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els objectes comparteixen la mateixa variable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95" name="Google Shape;495;p62"/>
          <p:cNvSpPr/>
          <p:nvPr/>
        </p:nvSpPr>
        <p:spPr>
          <a:xfrm>
            <a:off x="2738750" y="2884039"/>
            <a:ext cx="3622575" cy="793325"/>
          </a:xfrm>
          <a:custGeom>
            <a:rect b="b" l="l" r="r" t="t"/>
            <a:pathLst>
              <a:path extrusionOk="0" h="31733" w="144903">
                <a:moveTo>
                  <a:pt x="0" y="2840"/>
                </a:moveTo>
                <a:cubicBezTo>
                  <a:pt x="28111" y="-2273"/>
                  <a:pt x="57467" y="509"/>
                  <a:pt x="85689" y="4964"/>
                </a:cubicBezTo>
                <a:cubicBezTo>
                  <a:pt x="94972" y="6429"/>
                  <a:pt x="104475" y="7417"/>
                  <a:pt x="113307" y="10629"/>
                </a:cubicBezTo>
                <a:cubicBezTo>
                  <a:pt x="121259" y="13521"/>
                  <a:pt x="129277" y="17393"/>
                  <a:pt x="135260" y="23376"/>
                </a:cubicBezTo>
                <a:cubicBezTo>
                  <a:pt x="137149" y="25265"/>
                  <a:pt x="139037" y="27153"/>
                  <a:pt x="140926" y="29042"/>
                </a:cubicBezTo>
                <a:cubicBezTo>
                  <a:pt x="141760" y="29876"/>
                  <a:pt x="144903" y="31452"/>
                  <a:pt x="143758" y="31166"/>
                </a:cubicBezTo>
                <a:cubicBezTo>
                  <a:pt x="140568" y="30369"/>
                  <a:pt x="137671" y="28665"/>
                  <a:pt x="134552" y="27625"/>
                </a:cubicBezTo>
                <a:cubicBezTo>
                  <a:pt x="133190" y="27171"/>
                  <a:pt x="129019" y="26275"/>
                  <a:pt x="130303" y="26917"/>
                </a:cubicBezTo>
                <a:cubicBezTo>
                  <a:pt x="134109" y="28821"/>
                  <a:pt x="138535" y="33068"/>
                  <a:pt x="142342" y="31166"/>
                </a:cubicBezTo>
                <a:cubicBezTo>
                  <a:pt x="144665" y="30005"/>
                  <a:pt x="141378" y="25787"/>
                  <a:pt x="142342" y="23376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62"/>
          <p:cNvSpPr/>
          <p:nvPr/>
        </p:nvSpPr>
        <p:spPr>
          <a:xfrm>
            <a:off x="4001150" y="3912625"/>
            <a:ext cx="2288025" cy="212450"/>
          </a:xfrm>
          <a:custGeom>
            <a:rect b="b" l="l" r="r" t="t"/>
            <a:pathLst>
              <a:path extrusionOk="0" h="8498" w="91521">
                <a:moveTo>
                  <a:pt x="0" y="708"/>
                </a:moveTo>
                <a:cubicBezTo>
                  <a:pt x="18664" y="5373"/>
                  <a:pt x="38123" y="7081"/>
                  <a:pt x="57361" y="7081"/>
                </a:cubicBezTo>
                <a:cubicBezTo>
                  <a:pt x="68345" y="7081"/>
                  <a:pt x="82165" y="9885"/>
                  <a:pt x="89937" y="2124"/>
                </a:cubicBezTo>
                <a:cubicBezTo>
                  <a:pt x="90994" y="1068"/>
                  <a:pt x="76072" y="0"/>
                  <a:pt x="77898" y="0"/>
                </a:cubicBezTo>
                <a:cubicBezTo>
                  <a:pt x="81741" y="0"/>
                  <a:pt x="85425" y="1581"/>
                  <a:pt x="89229" y="2124"/>
                </a:cubicBezTo>
                <a:cubicBezTo>
                  <a:pt x="90280" y="2274"/>
                  <a:pt x="91689" y="1117"/>
                  <a:pt x="91353" y="2124"/>
                </a:cubicBezTo>
                <a:cubicBezTo>
                  <a:pt x="90348" y="5137"/>
                  <a:pt x="86517" y="6252"/>
                  <a:pt x="84271" y="8498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Google Shape;497;p62"/>
          <p:cNvSpPr/>
          <p:nvPr/>
        </p:nvSpPr>
        <p:spPr>
          <a:xfrm>
            <a:off x="2779550" y="4436913"/>
            <a:ext cx="3632200" cy="679575"/>
          </a:xfrm>
          <a:custGeom>
            <a:rect b="b" l="l" r="r" t="t"/>
            <a:pathLst>
              <a:path extrusionOk="0" h="27183" w="145288">
                <a:moveTo>
                  <a:pt x="0" y="27183"/>
                </a:moveTo>
                <a:cubicBezTo>
                  <a:pt x="29377" y="16168"/>
                  <a:pt x="60072" y="6928"/>
                  <a:pt x="91354" y="4522"/>
                </a:cubicBezTo>
                <a:cubicBezTo>
                  <a:pt x="102203" y="3688"/>
                  <a:pt x="113132" y="7995"/>
                  <a:pt x="123929" y="6646"/>
                </a:cubicBezTo>
                <a:cubicBezTo>
                  <a:pt x="130301" y="5850"/>
                  <a:pt x="136250" y="3011"/>
                  <a:pt x="142342" y="981"/>
                </a:cubicBezTo>
                <a:cubicBezTo>
                  <a:pt x="145288" y="0"/>
                  <a:pt x="136198" y="1887"/>
                  <a:pt x="133135" y="2397"/>
                </a:cubicBezTo>
                <a:cubicBezTo>
                  <a:pt x="131971" y="2591"/>
                  <a:pt x="128415" y="2397"/>
                  <a:pt x="129595" y="2397"/>
                </a:cubicBezTo>
                <a:cubicBezTo>
                  <a:pt x="132900" y="2397"/>
                  <a:pt x="136204" y="2397"/>
                  <a:pt x="139509" y="2397"/>
                </a:cubicBezTo>
                <a:cubicBezTo>
                  <a:pt x="140945" y="2397"/>
                  <a:pt x="142743" y="674"/>
                  <a:pt x="143758" y="1689"/>
                </a:cubicBezTo>
                <a:cubicBezTo>
                  <a:pt x="146130" y="4061"/>
                  <a:pt x="139758" y="7108"/>
                  <a:pt x="137384" y="9479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62"/>
          <p:cNvSpPr/>
          <p:nvPr/>
        </p:nvSpPr>
        <p:spPr>
          <a:xfrm>
            <a:off x="5081100" y="4784468"/>
            <a:ext cx="1169675" cy="827750"/>
          </a:xfrm>
          <a:custGeom>
            <a:rect b="b" l="l" r="r" t="t"/>
            <a:pathLst>
              <a:path extrusionOk="0" h="33110" w="46787">
                <a:moveTo>
                  <a:pt x="0" y="33110"/>
                </a:moveTo>
                <a:cubicBezTo>
                  <a:pt x="11616" y="28463"/>
                  <a:pt x="22317" y="21362"/>
                  <a:pt x="31867" y="13281"/>
                </a:cubicBezTo>
                <a:cubicBezTo>
                  <a:pt x="35564" y="10152"/>
                  <a:pt x="39065" y="6791"/>
                  <a:pt x="42490" y="3367"/>
                </a:cubicBezTo>
                <a:cubicBezTo>
                  <a:pt x="43559" y="2298"/>
                  <a:pt x="47543" y="534"/>
                  <a:pt x="46031" y="534"/>
                </a:cubicBezTo>
                <a:cubicBezTo>
                  <a:pt x="43791" y="534"/>
                  <a:pt x="41830" y="2116"/>
                  <a:pt x="39657" y="2659"/>
                </a:cubicBezTo>
                <a:cubicBezTo>
                  <a:pt x="38209" y="3021"/>
                  <a:pt x="33944" y="4368"/>
                  <a:pt x="35408" y="4075"/>
                </a:cubicBezTo>
                <a:cubicBezTo>
                  <a:pt x="35627" y="4031"/>
                  <a:pt x="45496" y="-535"/>
                  <a:pt x="46031" y="534"/>
                </a:cubicBezTo>
                <a:cubicBezTo>
                  <a:pt x="47316" y="3102"/>
                  <a:pt x="44614" y="6160"/>
                  <a:pt x="44614" y="9032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Google Shape;499;p62"/>
          <p:cNvSpPr txBox="1"/>
          <p:nvPr/>
        </p:nvSpPr>
        <p:spPr>
          <a:xfrm>
            <a:off x="7435525" y="4436963"/>
            <a:ext cx="1026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PI</a:t>
            </a:r>
            <a:endParaRPr b="1"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0" name="Google Shape;500;p62"/>
          <p:cNvSpPr txBox="1"/>
          <p:nvPr/>
        </p:nvSpPr>
        <p:spPr>
          <a:xfrm>
            <a:off x="7081725" y="5214325"/>
            <a:ext cx="22659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Els mètodes es poden cridar sense crear objectes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/>
        </p:nvSpPr>
        <p:spPr>
          <a:xfrm>
            <a:off x="745925" y="686875"/>
            <a:ext cx="71160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modificador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static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es el que defineix membres de classe</a:t>
            </a:r>
            <a:endParaRPr b="1" i="0" sz="18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1903250" y="2525825"/>
            <a:ext cx="7399500" cy="39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Matematiques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public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int </a:t>
            </a:r>
            <a:r>
              <a:rPr b="1" lang="ca-ES" sz="300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PI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3,14159;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5247300" y="5579000"/>
            <a:ext cx="3470700" cy="1536000"/>
          </a:xfrm>
          <a:prstGeom prst="wedgeRoundRectCallout">
            <a:avLst>
              <a:gd fmla="val -19250" name="adj1"/>
              <a:gd fmla="val -112126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800">
                <a:latin typeface="Inconsolata"/>
                <a:ea typeface="Inconsolata"/>
                <a:cs typeface="Inconsolata"/>
                <a:sym typeface="Inconsolata"/>
              </a:rPr>
              <a:t>Tots els objectes tindran la mateixa propietat</a:t>
            </a:r>
            <a:endParaRPr i="0" sz="1800" u="none" cap="none" strike="noStrike"/>
          </a:p>
        </p:txBody>
      </p:sp>
      <p:sp>
        <p:nvSpPr>
          <p:cNvPr id="508" name="Google Shape;508;p63"/>
          <p:cNvSpPr/>
          <p:nvPr/>
        </p:nvSpPr>
        <p:spPr>
          <a:xfrm>
            <a:off x="8391899" y="2649520"/>
            <a:ext cx="4302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/>
        </p:nvSpPr>
        <p:spPr>
          <a:xfrm>
            <a:off x="745925" y="686875"/>
            <a:ext cx="8247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S’hi pot accedir des d’altres classes afegint-hi el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nom de la classe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1903250" y="2525825"/>
            <a:ext cx="7399500" cy="396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int area = </a:t>
            </a:r>
            <a:r>
              <a:rPr b="1"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Matematiques.PI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radi * radi;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/>
        </p:nvSpPr>
        <p:spPr>
          <a:xfrm>
            <a:off x="745925" y="686875"/>
            <a:ext cx="62118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mètodes static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poden ser executats sense crear cap objecte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0" name="Google Shape;520;p65"/>
          <p:cNvSpPr/>
          <p:nvPr/>
        </p:nvSpPr>
        <p:spPr>
          <a:xfrm>
            <a:off x="745925" y="2620225"/>
            <a:ext cx="7399500" cy="329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class Matematiques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public static mult(int x, int y){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return x*y;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5"/>
          <p:cNvSpPr/>
          <p:nvPr/>
        </p:nvSpPr>
        <p:spPr>
          <a:xfrm>
            <a:off x="1925175" y="5417450"/>
            <a:ext cx="7399500" cy="1338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x =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Matematiques.mult(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3,4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30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/>
        </p:nvSpPr>
        <p:spPr>
          <a:xfrm>
            <a:off x="613650" y="525700"/>
            <a:ext cx="4857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Tota la resta són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objectes</a:t>
            </a:r>
            <a:endParaRPr b="1" sz="3600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493300" y="2838076"/>
            <a:ext cx="7773084" cy="3859920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252" y="4394612"/>
            <a:ext cx="1605973" cy="174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2902440" y="5806405"/>
            <a:ext cx="11973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otxe</a:t>
            </a:r>
            <a:endParaRPr i="0" sz="2400" u="none" cap="none" strike="noStrike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6027460" y="4233580"/>
            <a:ext cx="962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PC</a:t>
            </a:r>
            <a:endParaRPr i="0" sz="2400" u="none" cap="none" strike="noStrike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6990160" y="3976850"/>
            <a:ext cx="1755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Tomata</a:t>
            </a:r>
            <a:endParaRPr i="0" sz="2400" u="none" cap="none" strike="noStrike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345425" y="3104650"/>
            <a:ext cx="13269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1" lang="ca-ES" sz="2400">
                <a:latin typeface="Roboto Mono"/>
                <a:ea typeface="Roboto Mono"/>
                <a:cs typeface="Roboto Mono"/>
                <a:sym typeface="Roboto Mono"/>
              </a:rPr>
              <a:t>tring</a:t>
            </a:r>
            <a:endParaRPr i="0" sz="2400" u="none" cap="none" strike="noStrike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00" y="3167827"/>
            <a:ext cx="1055297" cy="9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937" y="3816088"/>
            <a:ext cx="2484330" cy="19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3977625" y="3668975"/>
            <a:ext cx="1932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EB5554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Hola</a:t>
            </a:r>
            <a:endParaRPr sz="4800">
              <a:solidFill>
                <a:srgbClr val="EB5554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/>
          <p:nvPr/>
        </p:nvSpPr>
        <p:spPr>
          <a:xfrm>
            <a:off x="5364350" y="5275850"/>
            <a:ext cx="3841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El modificador </a:t>
            </a:r>
            <a:r>
              <a:rPr b="1"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final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/>
          <p:nvPr/>
        </p:nvSpPr>
        <p:spPr>
          <a:xfrm>
            <a:off x="5417475" y="5877775"/>
            <a:ext cx="3924828" cy="13101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7"/>
          <p:cNvSpPr txBox="1"/>
          <p:nvPr/>
        </p:nvSpPr>
        <p:spPr>
          <a:xfrm>
            <a:off x="745925" y="686875"/>
            <a:ext cx="62118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final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es fa servir per indicar que no es pot canviar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251" y="3083650"/>
            <a:ext cx="3575024" cy="37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7"/>
          <p:cNvSpPr/>
          <p:nvPr/>
        </p:nvSpPr>
        <p:spPr>
          <a:xfrm>
            <a:off x="3399200" y="2744150"/>
            <a:ext cx="2367900" cy="1398600"/>
          </a:xfrm>
          <a:prstGeom prst="wedgeRoundRectCallout">
            <a:avLst>
              <a:gd fmla="val 78310" name="adj1"/>
              <a:gd fmla="val 42407" name="adj2"/>
              <a:gd fmla="val 0" name="adj3"/>
            </a:avLst>
          </a:prstGeom>
          <a:solidFill>
            <a:srgbClr val="FFF2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245E8F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És per sempre</a:t>
            </a:r>
            <a:endParaRPr sz="3600">
              <a:solidFill>
                <a:srgbClr val="245E8F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/>
          <p:nvPr/>
        </p:nvSpPr>
        <p:spPr>
          <a:xfrm>
            <a:off x="6490850" y="2721976"/>
            <a:ext cx="2667924" cy="2363472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8"/>
          <p:cNvSpPr txBox="1"/>
          <p:nvPr/>
        </p:nvSpPr>
        <p:spPr>
          <a:xfrm>
            <a:off x="745925" y="686875"/>
            <a:ext cx="62118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És la forma de definir </a:t>
            </a:r>
            <a:r>
              <a:rPr b="1" lang="ca-ES" sz="360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propietats</a:t>
            </a: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ca-ES" sz="360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constants</a:t>
            </a:r>
            <a:endParaRPr b="1" i="0" sz="1800" u="none" cap="none" strike="noStrike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1" name="Google Shape;541;p68"/>
          <p:cNvSpPr/>
          <p:nvPr/>
        </p:nvSpPr>
        <p:spPr>
          <a:xfrm>
            <a:off x="1925175" y="5417450"/>
            <a:ext cx="7399500" cy="133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public static final int X = 3;</a:t>
            </a:r>
            <a:endParaRPr b="1" sz="2800">
              <a:solidFill>
                <a:srgbClr val="FFD9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68"/>
          <p:cNvSpPr txBox="1"/>
          <p:nvPr/>
        </p:nvSpPr>
        <p:spPr>
          <a:xfrm>
            <a:off x="3774450" y="2389975"/>
            <a:ext cx="2085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es poden modificar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43" name="Google Shape;5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725" y="686875"/>
            <a:ext cx="2201051" cy="4491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8"/>
          <p:cNvSpPr/>
          <p:nvPr/>
        </p:nvSpPr>
        <p:spPr>
          <a:xfrm>
            <a:off x="5806975" y="2355886"/>
            <a:ext cx="1416325" cy="671525"/>
          </a:xfrm>
          <a:custGeom>
            <a:rect b="b" l="l" r="r" t="t"/>
            <a:pathLst>
              <a:path extrusionOk="0" h="26861" w="56653">
                <a:moveTo>
                  <a:pt x="0" y="26861"/>
                </a:moveTo>
                <a:cubicBezTo>
                  <a:pt x="6999" y="26084"/>
                  <a:pt x="14442" y="25432"/>
                  <a:pt x="20536" y="21904"/>
                </a:cubicBezTo>
                <a:cubicBezTo>
                  <a:pt x="26712" y="18328"/>
                  <a:pt x="31703" y="12725"/>
                  <a:pt x="38241" y="9865"/>
                </a:cubicBezTo>
                <a:cubicBezTo>
                  <a:pt x="42490" y="8006"/>
                  <a:pt x="47094" y="6900"/>
                  <a:pt x="51696" y="6325"/>
                </a:cubicBezTo>
                <a:cubicBezTo>
                  <a:pt x="51710" y="6323"/>
                  <a:pt x="56653" y="6326"/>
                  <a:pt x="56653" y="6325"/>
                </a:cubicBezTo>
                <a:cubicBezTo>
                  <a:pt x="56653" y="3443"/>
                  <a:pt x="51969" y="2966"/>
                  <a:pt x="49571" y="1367"/>
                </a:cubicBezTo>
                <a:cubicBezTo>
                  <a:pt x="48912" y="928"/>
                  <a:pt x="47716" y="0"/>
                  <a:pt x="48155" y="659"/>
                </a:cubicBezTo>
                <a:cubicBezTo>
                  <a:pt x="49863" y="3220"/>
                  <a:pt x="56548" y="2598"/>
                  <a:pt x="55945" y="5616"/>
                </a:cubicBezTo>
                <a:cubicBezTo>
                  <a:pt x="55302" y="8832"/>
                  <a:pt x="53307" y="11795"/>
                  <a:pt x="50988" y="14114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9"/>
          <p:cNvSpPr/>
          <p:nvPr/>
        </p:nvSpPr>
        <p:spPr>
          <a:xfrm>
            <a:off x="5827963" y="4338238"/>
            <a:ext cx="3664764" cy="2407752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745925" y="686875"/>
            <a:ext cx="62118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 marcar mètodes que </a:t>
            </a:r>
            <a:r>
              <a:rPr b="1" lang="ca-ES" sz="3600">
                <a:solidFill>
                  <a:srgbClr val="FFD966"/>
                </a:solidFill>
                <a:latin typeface="Quicksand"/>
                <a:ea typeface="Quicksand"/>
                <a:cs typeface="Quicksand"/>
                <a:sym typeface="Quicksand"/>
              </a:rPr>
              <a:t>no poden ser sobreescrits</a:t>
            </a:r>
            <a:endParaRPr b="1" i="0" sz="1800" u="none" cap="none" strike="noStrike">
              <a:solidFill>
                <a:srgbClr val="FFD9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1" name="Google Shape;551;p69"/>
          <p:cNvSpPr txBox="1"/>
          <p:nvPr/>
        </p:nvSpPr>
        <p:spPr>
          <a:xfrm>
            <a:off x="1823900" y="5169600"/>
            <a:ext cx="2085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es poden canviar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52" name="Google Shape;5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775" y="3188075"/>
            <a:ext cx="3481149" cy="323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9"/>
          <p:cNvSpPr/>
          <p:nvPr/>
        </p:nvSpPr>
        <p:spPr>
          <a:xfrm>
            <a:off x="3951850" y="5116500"/>
            <a:ext cx="1723875" cy="851225"/>
          </a:xfrm>
          <a:custGeom>
            <a:rect b="b" l="l" r="r" t="t"/>
            <a:pathLst>
              <a:path extrusionOk="0" h="34049" w="68955">
                <a:moveTo>
                  <a:pt x="0" y="31159"/>
                </a:moveTo>
                <a:cubicBezTo>
                  <a:pt x="6592" y="33137"/>
                  <a:pt x="13906" y="35126"/>
                  <a:pt x="20537" y="33284"/>
                </a:cubicBezTo>
                <a:cubicBezTo>
                  <a:pt x="30003" y="30655"/>
                  <a:pt x="35965" y="20946"/>
                  <a:pt x="44615" y="16288"/>
                </a:cubicBezTo>
                <a:cubicBezTo>
                  <a:pt x="49286" y="13773"/>
                  <a:pt x="53194" y="9879"/>
                  <a:pt x="58070" y="7790"/>
                </a:cubicBezTo>
                <a:cubicBezTo>
                  <a:pt x="60710" y="6659"/>
                  <a:pt x="67853" y="8942"/>
                  <a:pt x="66568" y="6374"/>
                </a:cubicBezTo>
                <a:cubicBezTo>
                  <a:pt x="64347" y="1936"/>
                  <a:pt x="58076" y="0"/>
                  <a:pt x="53113" y="0"/>
                </a:cubicBezTo>
                <a:cubicBezTo>
                  <a:pt x="51529" y="0"/>
                  <a:pt x="55884" y="1556"/>
                  <a:pt x="57362" y="2125"/>
                </a:cubicBezTo>
                <a:cubicBezTo>
                  <a:pt x="61127" y="3573"/>
                  <a:pt x="66691" y="2872"/>
                  <a:pt x="68692" y="6374"/>
                </a:cubicBezTo>
                <a:cubicBezTo>
                  <a:pt x="69686" y="8113"/>
                  <a:pt x="66935" y="7517"/>
                  <a:pt x="65860" y="9206"/>
                </a:cubicBezTo>
                <a:cubicBezTo>
                  <a:pt x="64612" y="11168"/>
                  <a:pt x="64066" y="13500"/>
                  <a:pt x="63027" y="15580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4" name="Google Shape;554;p69"/>
          <p:cNvSpPr/>
          <p:nvPr/>
        </p:nvSpPr>
        <p:spPr>
          <a:xfrm>
            <a:off x="3480100" y="2673325"/>
            <a:ext cx="2085600" cy="1133100"/>
          </a:xfrm>
          <a:prstGeom prst="wedgeRoundRectCallout">
            <a:avLst>
              <a:gd fmla="val 73960" name="adj1"/>
              <a:gd fmla="val 35935" name="adj2"/>
              <a:gd fmla="val 0" name="adj3"/>
            </a:avLst>
          </a:prstGeom>
          <a:solidFill>
            <a:srgbClr val="FFF29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2400">
                <a:latin typeface="Fontdiner Swanky"/>
                <a:ea typeface="Fontdiner Swanky"/>
                <a:cs typeface="Fontdiner Swanky"/>
                <a:sym typeface="Fontdiner Swanky"/>
              </a:rPr>
              <a:t>Servida!</a:t>
            </a:r>
            <a:endParaRPr sz="2400"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0"/>
          <p:cNvSpPr/>
          <p:nvPr/>
        </p:nvSpPr>
        <p:spPr>
          <a:xfrm>
            <a:off x="4992575" y="4815525"/>
            <a:ext cx="4089636" cy="619596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 txBox="1"/>
          <p:nvPr/>
        </p:nvSpPr>
        <p:spPr>
          <a:xfrm>
            <a:off x="745925" y="686875"/>
            <a:ext cx="4830900" cy="1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 classes que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no poden ser esteses</a:t>
            </a:r>
            <a:endParaRPr b="1" i="0" sz="1800" u="none" cap="none" strike="noStrike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1" name="Google Shape;561;p70"/>
          <p:cNvSpPr txBox="1"/>
          <p:nvPr/>
        </p:nvSpPr>
        <p:spPr>
          <a:xfrm>
            <a:off x="2393525" y="2761775"/>
            <a:ext cx="20856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pot crear descendents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2" name="Google Shape;5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75" y="3290662"/>
            <a:ext cx="3717899" cy="196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/>
          <p:nvPr/>
        </p:nvSpPr>
        <p:spPr>
          <a:xfrm>
            <a:off x="4603075" y="3423816"/>
            <a:ext cx="1131625" cy="877800"/>
          </a:xfrm>
          <a:custGeom>
            <a:rect b="b" l="l" r="r" t="t"/>
            <a:pathLst>
              <a:path extrusionOk="0" h="35112" w="45265">
                <a:moveTo>
                  <a:pt x="0" y="431"/>
                </a:moveTo>
                <a:cubicBezTo>
                  <a:pt x="4506" y="-132"/>
                  <a:pt x="9823" y="-168"/>
                  <a:pt x="13455" y="2556"/>
                </a:cubicBezTo>
                <a:cubicBezTo>
                  <a:pt x="19060" y="6760"/>
                  <a:pt x="19832" y="15306"/>
                  <a:pt x="24786" y="20260"/>
                </a:cubicBezTo>
                <a:cubicBezTo>
                  <a:pt x="27891" y="23365"/>
                  <a:pt x="31373" y="26320"/>
                  <a:pt x="35409" y="28050"/>
                </a:cubicBezTo>
                <a:cubicBezTo>
                  <a:pt x="38093" y="29200"/>
                  <a:pt x="43907" y="27254"/>
                  <a:pt x="43907" y="30174"/>
                </a:cubicBezTo>
                <a:cubicBezTo>
                  <a:pt x="43907" y="32813"/>
                  <a:pt x="39276" y="32735"/>
                  <a:pt x="36825" y="33715"/>
                </a:cubicBezTo>
                <a:cubicBezTo>
                  <a:pt x="35921" y="34077"/>
                  <a:pt x="33304" y="35111"/>
                  <a:pt x="33992" y="34423"/>
                </a:cubicBezTo>
                <a:cubicBezTo>
                  <a:pt x="36755" y="31660"/>
                  <a:pt x="43667" y="33257"/>
                  <a:pt x="44615" y="29466"/>
                </a:cubicBezTo>
                <a:cubicBezTo>
                  <a:pt x="45476" y="26023"/>
                  <a:pt x="45494" y="22018"/>
                  <a:pt x="43907" y="18844"/>
                </a:cubicBezTo>
              </a:path>
            </a:pathLst>
          </a:cu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Google Shape;564;p70"/>
          <p:cNvSpPr/>
          <p:nvPr/>
        </p:nvSpPr>
        <p:spPr>
          <a:xfrm>
            <a:off x="5824675" y="1805825"/>
            <a:ext cx="2892300" cy="1133100"/>
          </a:xfrm>
          <a:prstGeom prst="wedgeRoundRectCallout">
            <a:avLst>
              <a:gd fmla="val 73960" name="adj1"/>
              <a:gd fmla="val 35935" name="adj2"/>
              <a:gd fmla="val 0" name="adj3"/>
            </a:avLst>
          </a:prstGeom>
          <a:solidFill>
            <a:srgbClr val="95CE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Amatic SC"/>
                <a:ea typeface="Amatic SC"/>
                <a:cs typeface="Amatic SC"/>
                <a:sym typeface="Amatic SC"/>
              </a:rPr>
              <a:t>vull convertir-te en un cotxe de carreres</a:t>
            </a:r>
            <a:endParaRPr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5" name="Google Shape;565;p70"/>
          <p:cNvSpPr/>
          <p:nvPr/>
        </p:nvSpPr>
        <p:spPr>
          <a:xfrm>
            <a:off x="6827275" y="5764650"/>
            <a:ext cx="2892300" cy="1133100"/>
          </a:xfrm>
          <a:prstGeom prst="wedgeRoundRectCallout">
            <a:avLst>
              <a:gd fmla="val -41205" name="adj1"/>
              <a:gd fmla="val -111888" name="adj2"/>
              <a:gd fmla="val 0" name="adj3"/>
            </a:avLst>
          </a:prstGeom>
          <a:solidFill>
            <a:srgbClr val="FFF2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latin typeface="Fontdiner Swanky"/>
                <a:ea typeface="Fontdiner Swanky"/>
                <a:cs typeface="Fontdiner Swanky"/>
                <a:sym typeface="Fontdiner Swanky"/>
              </a:rPr>
              <a:t>Ho sento, sóc final</a:t>
            </a:r>
            <a:endParaRPr sz="3000"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/>
          <p:nvPr/>
        </p:nvSpPr>
        <p:spPr>
          <a:xfrm>
            <a:off x="0" y="6228000"/>
            <a:ext cx="10080000" cy="8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1"/>
          <p:cNvSpPr txBox="1"/>
          <p:nvPr/>
        </p:nvSpPr>
        <p:spPr>
          <a:xfrm>
            <a:off x="8064000" y="5916360"/>
            <a:ext cx="16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ca-ES" sz="14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Versió </a:t>
            </a:r>
            <a:r>
              <a:rPr lang="ca-ES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i="0" lang="ca-ES" sz="14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 - 201</a:t>
            </a:r>
            <a:r>
              <a:rPr lang="ca-ES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9</a:t>
            </a:r>
            <a:endParaRPr i="0" sz="1800" u="none" cap="none" strike="noStrike">
              <a:solidFill>
                <a:srgbClr val="FFF297"/>
              </a:solidFill>
            </a:endParaRPr>
          </a:p>
        </p:txBody>
      </p:sp>
      <p:sp>
        <p:nvSpPr>
          <p:cNvPr id="572" name="Google Shape;572;p71"/>
          <p:cNvSpPr/>
          <p:nvPr/>
        </p:nvSpPr>
        <p:spPr>
          <a:xfrm>
            <a:off x="7416000" y="6300000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1"/>
          <p:cNvSpPr/>
          <p:nvPr/>
        </p:nvSpPr>
        <p:spPr>
          <a:xfrm>
            <a:off x="8539920" y="6444000"/>
            <a:ext cx="1180080" cy="389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1"/>
          <p:cNvSpPr txBox="1"/>
          <p:nvPr/>
        </p:nvSpPr>
        <p:spPr>
          <a:xfrm>
            <a:off x="7058880" y="7144560"/>
            <a:ext cx="279936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ca-ES" sz="1000" u="none" cap="none" strike="noStrike">
                <a:solidFill>
                  <a:srgbClr val="FFF297"/>
                </a:solidFill>
                <a:latin typeface="Inconsolata"/>
                <a:ea typeface="Inconsolata"/>
                <a:cs typeface="Inconsolata"/>
                <a:sym typeface="Inconsolata"/>
              </a:rPr>
              <a:t>Les imatges són de OpenClipart o meves</a:t>
            </a:r>
            <a:endParaRPr i="0" sz="1800" u="none" cap="none" strike="noStrike">
              <a:solidFill>
                <a:srgbClr val="FFF297"/>
              </a:solidFill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475" y="6397675"/>
            <a:ext cx="15444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1"/>
          <p:cNvSpPr txBox="1"/>
          <p:nvPr/>
        </p:nvSpPr>
        <p:spPr>
          <a:xfrm>
            <a:off x="450475" y="7087100"/>
            <a:ext cx="643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-ES" sz="2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original: Xavier Sala Pujolar - ActualiTzació: Pedro Durán DÍEZ</a:t>
            </a:r>
            <a:endParaRPr b="1" sz="2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/>
          <p:nvPr/>
        </p:nvSpPr>
        <p:spPr>
          <a:xfrm>
            <a:off x="3415350" y="4209750"/>
            <a:ext cx="1746576" cy="1609848"/>
          </a:xfrm>
          <a:prstGeom prst="cloud">
            <a:avLst/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475" y="1881522"/>
            <a:ext cx="1746575" cy="13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850" y="3076403"/>
            <a:ext cx="1746575" cy="139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800" y="5236902"/>
            <a:ext cx="2163749" cy="1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613650" y="525700"/>
            <a:ext cx="45030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Els objectes es creen a partir de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classes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975" y="4328899"/>
            <a:ext cx="1578851" cy="12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 rot="-2829351">
            <a:off x="4748745" y="3397636"/>
            <a:ext cx="1139107" cy="6018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/>
          <p:nvPr/>
        </p:nvSpPr>
        <p:spPr>
          <a:xfrm rot="-1029931">
            <a:off x="5399948" y="4184901"/>
            <a:ext cx="2012651" cy="6018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 rot="1818211">
            <a:off x="5118455" y="5380752"/>
            <a:ext cx="1393038" cy="6017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CE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5364350" y="5275850"/>
            <a:ext cx="3841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Definició de classes en Java</a:t>
            </a:r>
            <a:endParaRPr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613650" y="525700"/>
            <a:ext cx="59547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Les classes es defineixen amb </a:t>
            </a:r>
            <a:r>
              <a:rPr b="1" lang="ca-ES" sz="3600">
                <a:solidFill>
                  <a:srgbClr val="EA9999"/>
                </a:solidFill>
                <a:latin typeface="Quicksand"/>
                <a:ea typeface="Quicksand"/>
                <a:cs typeface="Quicksand"/>
                <a:sym typeface="Quicksand"/>
              </a:rPr>
              <a:t>class</a:t>
            </a:r>
            <a:endParaRPr b="1" sz="3600">
              <a:solidFill>
                <a:srgbClr val="EA999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2127050" y="3520000"/>
            <a:ext cx="6955200" cy="30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ca-ES" sz="30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ca-ES" sz="3000">
                <a:solidFill>
                  <a:srgbClr val="EE6E6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Cotxe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1929750" y="2230825"/>
            <a:ext cx="21069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95CEDB"/>
                </a:solidFill>
                <a:latin typeface="Amatic SC"/>
                <a:ea typeface="Amatic SC"/>
                <a:cs typeface="Amatic SC"/>
                <a:sym typeface="Amatic SC"/>
              </a:rPr>
              <a:t>Paraula clau</a:t>
            </a:r>
            <a:endParaRPr sz="3600">
              <a:solidFill>
                <a:srgbClr val="95CED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6897675" y="1770400"/>
            <a:ext cx="21069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95CEDB"/>
                </a:solidFill>
                <a:latin typeface="Amatic SC"/>
                <a:ea typeface="Amatic SC"/>
                <a:cs typeface="Amatic SC"/>
                <a:sym typeface="Amatic SC"/>
              </a:rPr>
              <a:t>Nom de la classe</a:t>
            </a:r>
            <a:endParaRPr sz="3600">
              <a:solidFill>
                <a:srgbClr val="95CED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948025" y="2676534"/>
            <a:ext cx="708175" cy="1253800"/>
          </a:xfrm>
          <a:custGeom>
            <a:rect b="b" l="l" r="r" t="t"/>
            <a:pathLst>
              <a:path extrusionOk="0" h="50152" w="28327">
                <a:moveTo>
                  <a:pt x="0" y="580"/>
                </a:moveTo>
                <a:cubicBezTo>
                  <a:pt x="4020" y="580"/>
                  <a:pt x="8768" y="-1048"/>
                  <a:pt x="12039" y="1288"/>
                </a:cubicBezTo>
                <a:cubicBezTo>
                  <a:pt x="15190" y="3538"/>
                  <a:pt x="17240" y="7110"/>
                  <a:pt x="19121" y="10495"/>
                </a:cubicBezTo>
                <a:cubicBezTo>
                  <a:pt x="23377" y="18155"/>
                  <a:pt x="19805" y="28054"/>
                  <a:pt x="21245" y="36697"/>
                </a:cubicBezTo>
                <a:cubicBezTo>
                  <a:pt x="21871" y="40451"/>
                  <a:pt x="25352" y="45336"/>
                  <a:pt x="22661" y="48027"/>
                </a:cubicBezTo>
                <a:cubicBezTo>
                  <a:pt x="20054" y="50634"/>
                  <a:pt x="16770" y="43553"/>
                  <a:pt x="14163" y="40946"/>
                </a:cubicBezTo>
                <a:cubicBezTo>
                  <a:pt x="13455" y="40238"/>
                  <a:pt x="14939" y="41593"/>
                  <a:pt x="15580" y="42362"/>
                </a:cubicBezTo>
                <a:cubicBezTo>
                  <a:pt x="17728" y="44939"/>
                  <a:pt x="18598" y="50152"/>
                  <a:pt x="21953" y="50152"/>
                </a:cubicBezTo>
                <a:cubicBezTo>
                  <a:pt x="25685" y="50152"/>
                  <a:pt x="26658" y="44284"/>
                  <a:pt x="28327" y="40946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33"/>
          <p:cNvSpPr/>
          <p:nvPr/>
        </p:nvSpPr>
        <p:spPr>
          <a:xfrm>
            <a:off x="6076232" y="2407775"/>
            <a:ext cx="1129375" cy="1588175"/>
          </a:xfrm>
          <a:custGeom>
            <a:rect b="b" l="l" r="r" t="t"/>
            <a:pathLst>
              <a:path extrusionOk="0" h="63527" w="45175">
                <a:moveTo>
                  <a:pt x="45175" y="0"/>
                </a:moveTo>
                <a:cubicBezTo>
                  <a:pt x="29036" y="3585"/>
                  <a:pt x="11108" y="17587"/>
                  <a:pt x="9058" y="33992"/>
                </a:cubicBezTo>
                <a:cubicBezTo>
                  <a:pt x="7913" y="43154"/>
                  <a:pt x="6934" y="52377"/>
                  <a:pt x="6934" y="61610"/>
                </a:cubicBezTo>
                <a:cubicBezTo>
                  <a:pt x="6934" y="62318"/>
                  <a:pt x="7435" y="63527"/>
                  <a:pt x="6934" y="63026"/>
                </a:cubicBezTo>
                <a:cubicBezTo>
                  <a:pt x="4243" y="60335"/>
                  <a:pt x="3552" y="56157"/>
                  <a:pt x="1268" y="53112"/>
                </a:cubicBezTo>
                <a:cubicBezTo>
                  <a:pt x="793" y="52479"/>
                  <a:pt x="0" y="51136"/>
                  <a:pt x="560" y="51696"/>
                </a:cubicBezTo>
                <a:cubicBezTo>
                  <a:pt x="3480" y="54616"/>
                  <a:pt x="4354" y="59094"/>
                  <a:pt x="6934" y="62318"/>
                </a:cubicBezTo>
                <a:cubicBezTo>
                  <a:pt x="8918" y="64798"/>
                  <a:pt x="11062" y="57482"/>
                  <a:pt x="13307" y="55237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33"/>
          <p:cNvSpPr txBox="1"/>
          <p:nvPr/>
        </p:nvSpPr>
        <p:spPr>
          <a:xfrm>
            <a:off x="4232525" y="5390863"/>
            <a:ext cx="21069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95CEDB"/>
                </a:solidFill>
                <a:latin typeface="Amatic SC"/>
                <a:ea typeface="Amatic SC"/>
                <a:cs typeface="Amatic SC"/>
                <a:sym typeface="Amatic SC"/>
              </a:rPr>
              <a:t>modificador</a:t>
            </a:r>
            <a:endParaRPr sz="3600">
              <a:solidFill>
                <a:srgbClr val="95CED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3144151" y="4520848"/>
            <a:ext cx="1281900" cy="1233000"/>
          </a:xfrm>
          <a:custGeom>
            <a:rect b="b" l="l" r="r" t="t"/>
            <a:pathLst>
              <a:path extrusionOk="0" h="49320" w="51276">
                <a:moveTo>
                  <a:pt x="51276" y="49320"/>
                </a:moveTo>
                <a:cubicBezTo>
                  <a:pt x="36978" y="45747"/>
                  <a:pt x="22586" y="37741"/>
                  <a:pt x="13743" y="25951"/>
                </a:cubicBezTo>
                <a:cubicBezTo>
                  <a:pt x="9874" y="20793"/>
                  <a:pt x="8836" y="14013"/>
                  <a:pt x="5953" y="8246"/>
                </a:cubicBezTo>
                <a:cubicBezTo>
                  <a:pt x="4750" y="5839"/>
                  <a:pt x="5731" y="2360"/>
                  <a:pt x="3828" y="457"/>
                </a:cubicBezTo>
                <a:cubicBezTo>
                  <a:pt x="2914" y="-457"/>
                  <a:pt x="1037" y="10453"/>
                  <a:pt x="996" y="10371"/>
                </a:cubicBezTo>
                <a:cubicBezTo>
                  <a:pt x="-288" y="7802"/>
                  <a:pt x="-421" y="1401"/>
                  <a:pt x="2412" y="1873"/>
                </a:cubicBezTo>
                <a:cubicBezTo>
                  <a:pt x="5850" y="2446"/>
                  <a:pt x="9154" y="4366"/>
                  <a:pt x="11618" y="6830"/>
                </a:cubicBezTo>
              </a:path>
            </a:pathLst>
          </a:custGeom>
          <a:noFill/>
          <a:ln cap="flat" cmpd="sng" w="28575">
            <a:solidFill>
              <a:srgbClr val="95CED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613650" y="525700"/>
            <a:ext cx="58839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Dins de les classes s’hi defineixen </a:t>
            </a:r>
            <a:r>
              <a:rPr b="1" lang="ca-ES" sz="360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propietats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…  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2127050" y="2478575"/>
            <a:ext cx="6955200" cy="40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Cotxe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EE6E6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lang="ca-ES" sz="30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id;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EE6E6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String color;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613650" y="4071875"/>
            <a:ext cx="21069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modificadors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1858925" y="3647050"/>
            <a:ext cx="1271950" cy="584250"/>
          </a:xfrm>
          <a:custGeom>
            <a:rect b="b" l="l" r="r" t="t"/>
            <a:pathLst>
              <a:path extrusionOk="0" h="23370" w="50878">
                <a:moveTo>
                  <a:pt x="0" y="23370"/>
                </a:moveTo>
                <a:cubicBezTo>
                  <a:pt x="1349" y="15287"/>
                  <a:pt x="8409" y="7209"/>
                  <a:pt x="16288" y="4957"/>
                </a:cubicBezTo>
                <a:cubicBezTo>
                  <a:pt x="21286" y="3528"/>
                  <a:pt x="26669" y="4249"/>
                  <a:pt x="31868" y="4249"/>
                </a:cubicBezTo>
                <a:cubicBezTo>
                  <a:pt x="35909" y="4249"/>
                  <a:pt x="39987" y="4685"/>
                  <a:pt x="43907" y="5666"/>
                </a:cubicBezTo>
                <a:cubicBezTo>
                  <a:pt x="46018" y="6194"/>
                  <a:pt x="51819" y="8621"/>
                  <a:pt x="50280" y="7082"/>
                </a:cubicBezTo>
                <a:cubicBezTo>
                  <a:pt x="48392" y="5194"/>
                  <a:pt x="46503" y="3306"/>
                  <a:pt x="44615" y="1417"/>
                </a:cubicBezTo>
                <a:cubicBezTo>
                  <a:pt x="43907" y="709"/>
                  <a:pt x="42197" y="0"/>
                  <a:pt x="43199" y="0"/>
                </a:cubicBezTo>
                <a:cubicBezTo>
                  <a:pt x="46375" y="0"/>
                  <a:pt x="52525" y="4128"/>
                  <a:pt x="50280" y="6374"/>
                </a:cubicBezTo>
                <a:cubicBezTo>
                  <a:pt x="47962" y="8693"/>
                  <a:pt x="44101" y="9012"/>
                  <a:pt x="41782" y="11331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Google Shape;204;p34"/>
          <p:cNvSpPr/>
          <p:nvPr/>
        </p:nvSpPr>
        <p:spPr>
          <a:xfrm>
            <a:off x="1894350" y="4744725"/>
            <a:ext cx="1285625" cy="318675"/>
          </a:xfrm>
          <a:custGeom>
            <a:rect b="b" l="l" r="r" t="t"/>
            <a:pathLst>
              <a:path extrusionOk="0" h="12747" w="51425">
                <a:moveTo>
                  <a:pt x="0" y="0"/>
                </a:moveTo>
                <a:cubicBezTo>
                  <a:pt x="8186" y="8186"/>
                  <a:pt x="21797" y="11350"/>
                  <a:pt x="33284" y="9914"/>
                </a:cubicBezTo>
                <a:cubicBezTo>
                  <a:pt x="37374" y="9403"/>
                  <a:pt x="41494" y="8612"/>
                  <a:pt x="45322" y="7081"/>
                </a:cubicBezTo>
                <a:cubicBezTo>
                  <a:pt x="47089" y="6374"/>
                  <a:pt x="52086" y="4851"/>
                  <a:pt x="50280" y="4249"/>
                </a:cubicBezTo>
                <a:cubicBezTo>
                  <a:pt x="48040" y="3502"/>
                  <a:pt x="45559" y="4249"/>
                  <a:pt x="43198" y="4249"/>
                </a:cubicBezTo>
                <a:cubicBezTo>
                  <a:pt x="42490" y="4249"/>
                  <a:pt x="41074" y="4249"/>
                  <a:pt x="41782" y="4249"/>
                </a:cubicBezTo>
                <a:cubicBezTo>
                  <a:pt x="44860" y="4249"/>
                  <a:pt x="50013" y="2038"/>
                  <a:pt x="50988" y="4957"/>
                </a:cubicBezTo>
                <a:cubicBezTo>
                  <a:pt x="51863" y="7578"/>
                  <a:pt x="49028" y="10126"/>
                  <a:pt x="48155" y="12747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Google Shape;205;p34"/>
          <p:cNvSpPr txBox="1"/>
          <p:nvPr/>
        </p:nvSpPr>
        <p:spPr>
          <a:xfrm>
            <a:off x="6497550" y="5222575"/>
            <a:ext cx="21069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 qualsevol tipus</a:t>
            </a:r>
            <a:endParaRPr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5582499" y="5087525"/>
            <a:ext cx="1003450" cy="701725"/>
          </a:xfrm>
          <a:custGeom>
            <a:rect b="b" l="l" r="r" t="t"/>
            <a:pathLst>
              <a:path extrusionOk="0" h="28069" w="40138">
                <a:moveTo>
                  <a:pt x="40138" y="28069"/>
                </a:moveTo>
                <a:cubicBezTo>
                  <a:pt x="29096" y="26965"/>
                  <a:pt x="15395" y="24130"/>
                  <a:pt x="9687" y="14614"/>
                </a:cubicBezTo>
                <a:cubicBezTo>
                  <a:pt x="8000" y="11802"/>
                  <a:pt x="6197" y="9049"/>
                  <a:pt x="4730" y="6116"/>
                </a:cubicBezTo>
                <a:cubicBezTo>
                  <a:pt x="3828" y="4312"/>
                  <a:pt x="3507" y="-1353"/>
                  <a:pt x="2605" y="451"/>
                </a:cubicBezTo>
                <a:cubicBezTo>
                  <a:pt x="1300" y="3063"/>
                  <a:pt x="1189" y="11782"/>
                  <a:pt x="481" y="8949"/>
                </a:cubicBezTo>
                <a:cubicBezTo>
                  <a:pt x="-94" y="6647"/>
                  <a:pt x="-293" y="3720"/>
                  <a:pt x="1189" y="1867"/>
                </a:cubicBezTo>
                <a:cubicBezTo>
                  <a:pt x="3243" y="-701"/>
                  <a:pt x="7454" y="3938"/>
                  <a:pt x="10395" y="5408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613650" y="525700"/>
            <a:ext cx="58839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Les classes tenen </a:t>
            </a:r>
            <a:r>
              <a:rPr b="1" lang="ca-ES" sz="3600">
                <a:solidFill>
                  <a:srgbClr val="F6B26B"/>
                </a:solidFill>
                <a:latin typeface="Quicksand"/>
                <a:ea typeface="Quicksand"/>
                <a:cs typeface="Quicksand"/>
                <a:sym typeface="Quicksand"/>
              </a:rPr>
              <a:t>mètodes</a:t>
            </a:r>
            <a:r>
              <a:rPr lang="ca-ES" sz="3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…   </a:t>
            </a:r>
            <a:endParaRPr b="1" sz="3600">
              <a:solidFill>
                <a:srgbClr val="F6B26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2127050" y="2478575"/>
            <a:ext cx="6955200" cy="40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class Caixa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EE6E6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ca-ES" sz="3000">
                <a:solidFill>
                  <a:srgbClr val="95CED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getId()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ca-ES" sz="3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getElement(int i);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13650" y="4071875"/>
            <a:ext cx="21069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modificadors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1858925" y="3647050"/>
            <a:ext cx="1271950" cy="584250"/>
          </a:xfrm>
          <a:custGeom>
            <a:rect b="b" l="l" r="r" t="t"/>
            <a:pathLst>
              <a:path extrusionOk="0" h="23370" w="50878">
                <a:moveTo>
                  <a:pt x="0" y="23370"/>
                </a:moveTo>
                <a:cubicBezTo>
                  <a:pt x="1349" y="15287"/>
                  <a:pt x="8409" y="7209"/>
                  <a:pt x="16288" y="4957"/>
                </a:cubicBezTo>
                <a:cubicBezTo>
                  <a:pt x="21286" y="3528"/>
                  <a:pt x="26669" y="4249"/>
                  <a:pt x="31868" y="4249"/>
                </a:cubicBezTo>
                <a:cubicBezTo>
                  <a:pt x="35909" y="4249"/>
                  <a:pt x="39987" y="4685"/>
                  <a:pt x="43907" y="5666"/>
                </a:cubicBezTo>
                <a:cubicBezTo>
                  <a:pt x="46018" y="6194"/>
                  <a:pt x="51819" y="8621"/>
                  <a:pt x="50280" y="7082"/>
                </a:cubicBezTo>
                <a:cubicBezTo>
                  <a:pt x="48392" y="5194"/>
                  <a:pt x="46503" y="3306"/>
                  <a:pt x="44615" y="1417"/>
                </a:cubicBezTo>
                <a:cubicBezTo>
                  <a:pt x="43907" y="709"/>
                  <a:pt x="42197" y="0"/>
                  <a:pt x="43199" y="0"/>
                </a:cubicBezTo>
                <a:cubicBezTo>
                  <a:pt x="46375" y="0"/>
                  <a:pt x="52525" y="4128"/>
                  <a:pt x="50280" y="6374"/>
                </a:cubicBezTo>
                <a:cubicBezTo>
                  <a:pt x="47962" y="8693"/>
                  <a:pt x="44101" y="9012"/>
                  <a:pt x="41782" y="11331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35"/>
          <p:cNvSpPr/>
          <p:nvPr/>
        </p:nvSpPr>
        <p:spPr>
          <a:xfrm>
            <a:off x="1894350" y="4744725"/>
            <a:ext cx="1285625" cy="318675"/>
          </a:xfrm>
          <a:custGeom>
            <a:rect b="b" l="l" r="r" t="t"/>
            <a:pathLst>
              <a:path extrusionOk="0" h="12747" w="51425">
                <a:moveTo>
                  <a:pt x="0" y="0"/>
                </a:moveTo>
                <a:cubicBezTo>
                  <a:pt x="8186" y="8186"/>
                  <a:pt x="21797" y="11350"/>
                  <a:pt x="33284" y="9914"/>
                </a:cubicBezTo>
                <a:cubicBezTo>
                  <a:pt x="37374" y="9403"/>
                  <a:pt x="41494" y="8612"/>
                  <a:pt x="45322" y="7081"/>
                </a:cubicBezTo>
                <a:cubicBezTo>
                  <a:pt x="47089" y="6374"/>
                  <a:pt x="52086" y="4851"/>
                  <a:pt x="50280" y="4249"/>
                </a:cubicBezTo>
                <a:cubicBezTo>
                  <a:pt x="48040" y="3502"/>
                  <a:pt x="45559" y="4249"/>
                  <a:pt x="43198" y="4249"/>
                </a:cubicBezTo>
                <a:cubicBezTo>
                  <a:pt x="42490" y="4249"/>
                  <a:pt x="41074" y="4249"/>
                  <a:pt x="41782" y="4249"/>
                </a:cubicBezTo>
                <a:cubicBezTo>
                  <a:pt x="44860" y="4249"/>
                  <a:pt x="50013" y="2038"/>
                  <a:pt x="50988" y="4957"/>
                </a:cubicBezTo>
                <a:cubicBezTo>
                  <a:pt x="51863" y="7578"/>
                  <a:pt x="49028" y="10126"/>
                  <a:pt x="48155" y="12747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